
<file path=[Content_Types].xml><?xml version="1.0" encoding="utf-8"?>
<Types xmlns="http://schemas.openxmlformats.org/package/2006/content-types">
  <Default Extension="emf" ContentType="image/x-emf"/>
  <Default Extension="jpeg" ContentType="image/jpeg"/>
  <Default Extension="jpg" ContentType="image/pn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0"/>
  </p:notesMasterIdLst>
  <p:sldIdLst>
    <p:sldId id="437" r:id="rId2"/>
    <p:sldId id="439" r:id="rId3"/>
    <p:sldId id="675" r:id="rId4"/>
    <p:sldId id="516" r:id="rId5"/>
    <p:sldId id="476" r:id="rId6"/>
    <p:sldId id="525" r:id="rId7"/>
    <p:sldId id="550" r:id="rId8"/>
    <p:sldId id="444" r:id="rId9"/>
    <p:sldId id="477" r:id="rId10"/>
    <p:sldId id="478" r:id="rId11"/>
    <p:sldId id="449" r:id="rId12"/>
    <p:sldId id="533" r:id="rId13"/>
    <p:sldId id="551" r:id="rId14"/>
    <p:sldId id="446" r:id="rId15"/>
    <p:sldId id="553" r:id="rId16"/>
    <p:sldId id="469" r:id="rId17"/>
    <p:sldId id="457" r:id="rId18"/>
    <p:sldId id="554" r:id="rId19"/>
    <p:sldId id="555" r:id="rId20"/>
    <p:sldId id="454" r:id="rId21"/>
    <p:sldId id="684" r:id="rId22"/>
    <p:sldId id="685" r:id="rId23"/>
    <p:sldId id="688" r:id="rId24"/>
    <p:sldId id="687" r:id="rId25"/>
    <p:sldId id="683" r:id="rId26"/>
    <p:sldId id="696" r:id="rId27"/>
    <p:sldId id="686" r:id="rId28"/>
    <p:sldId id="460" r:id="rId29"/>
    <p:sldId id="679" r:id="rId30"/>
    <p:sldId id="680" r:id="rId31"/>
    <p:sldId id="681" r:id="rId32"/>
    <p:sldId id="682" r:id="rId33"/>
    <p:sldId id="644" r:id="rId34"/>
    <p:sldId id="552" r:id="rId35"/>
    <p:sldId id="560" r:id="rId36"/>
    <p:sldId id="672" r:id="rId37"/>
    <p:sldId id="464" r:id="rId38"/>
    <p:sldId id="697" r:id="rId39"/>
    <p:sldId id="678" r:id="rId40"/>
    <p:sldId id="698" r:id="rId41"/>
    <p:sldId id="691" r:id="rId42"/>
    <p:sldId id="699" r:id="rId43"/>
    <p:sldId id="693" r:id="rId44"/>
    <p:sldId id="692" r:id="rId45"/>
    <p:sldId id="706" r:id="rId46"/>
    <p:sldId id="708" r:id="rId47"/>
    <p:sldId id="534" r:id="rId48"/>
    <p:sldId id="709" r:id="rId49"/>
    <p:sldId id="710" r:id="rId50"/>
    <p:sldId id="711" r:id="rId51"/>
    <p:sldId id="566" r:id="rId52"/>
    <p:sldId id="556" r:id="rId53"/>
    <p:sldId id="712" r:id="rId54"/>
    <p:sldId id="713" r:id="rId55"/>
    <p:sldId id="714" r:id="rId56"/>
    <p:sldId id="715" r:id="rId57"/>
    <p:sldId id="677" r:id="rId58"/>
    <p:sldId id="674" r:id="rId59"/>
  </p:sldIdLst>
  <p:sldSz cx="9144000" cy="6858000" type="screen4x3"/>
  <p:notesSz cx="6858000" cy="9144000"/>
  <p:custDataLst>
    <p:tags r:id="rId61"/>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01">
          <p15:clr>
            <a:srgbClr val="A4A3A4"/>
          </p15:clr>
        </p15:guide>
        <p15:guide id="2" pos="27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a:srgbClr val="000000"/>
    <a:srgbClr val="FFCC66"/>
    <a:srgbClr val="CCFFFF"/>
    <a:srgbClr val="FFFF99"/>
    <a:srgbClr val="FCB563"/>
    <a:srgbClr val="00FFFF"/>
    <a:srgbClr val="E36C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22"/>
  </p:normalViewPr>
  <p:slideViewPr>
    <p:cSldViewPr snapToGrid="0" snapToObjects="1" showGuides="1">
      <p:cViewPr varScale="1">
        <p:scale>
          <a:sx n="81" d="100"/>
          <a:sy n="81" d="100"/>
        </p:scale>
        <p:origin x="1212" y="68"/>
      </p:cViewPr>
      <p:guideLst>
        <p:guide orient="horz" pos="2201"/>
        <p:guide pos="2779"/>
      </p:guideLst>
    </p:cSldViewPr>
  </p:slideViewPr>
  <p:notesTextViewPr>
    <p:cViewPr>
      <p:scale>
        <a:sx n="100" d="100"/>
        <a:sy n="100" d="100"/>
      </p:scale>
      <p:origin x="0" y="0"/>
    </p:cViewPr>
  </p:notesTextViewPr>
  <p:gridSpacing cx="71999" cy="71999"/>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ags" Target="tags/tag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页眉占位符 1"/>
          <p:cNvSpPr>
            <a:spLocks noGrp="1" noChangeArrowheads="1"/>
          </p:cNvSpPr>
          <p:nvPr>
            <p:ph type="hdr" sz="quarter"/>
          </p:nvPr>
        </p:nvSpPr>
        <p:spPr bwMode="auto">
          <a:xfrm>
            <a:off x="0" y="0"/>
            <a:ext cx="2970213" cy="457200"/>
          </a:xfrm>
          <a:prstGeom prst="rect">
            <a:avLst/>
          </a:prstGeom>
          <a:noFill/>
          <a:ln w="9525">
            <a:noFill/>
            <a:miter lim="800000"/>
          </a:ln>
        </p:spPr>
        <p:txBody>
          <a:bodyPr vert="horz" wrap="square" lIns="91440" tIns="45720" rIns="91440" bIns="45720" numCol="1" anchor="t" anchorCtr="0" compatLnSpc="1"/>
          <a:lstStyle>
            <a:lvl1pPr eaLnBrk="1" hangingPunct="1">
              <a:buFont typeface="Arial" panose="020B0604020202020204" pitchFamily="34" charset="0"/>
              <a:buNone/>
              <a:defRPr sz="1200">
                <a:latin typeface="Arial" panose="020B0604020202020204" pitchFamily="34" charset="0"/>
                <a:ea typeface="宋体" panose="02010600030101010101" pitchFamily="2" charset="-122"/>
                <a:cs typeface="+mn-cs"/>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099" name="日期占位符 2"/>
          <p:cNvSpPr>
            <a:spLocks noGrp="1" noChangeArrowheads="1"/>
          </p:cNvSpPr>
          <p:nvPr>
            <p:ph type="dt" idx="1"/>
          </p:nvPr>
        </p:nvSpPr>
        <p:spPr bwMode="auto">
          <a:xfrm>
            <a:off x="3883025" y="0"/>
            <a:ext cx="2973388" cy="457200"/>
          </a:xfrm>
          <a:prstGeom prst="rect">
            <a:avLst/>
          </a:prstGeom>
          <a:noFill/>
          <a:ln w="9525">
            <a:noFill/>
            <a:miter lim="800000"/>
          </a:ln>
        </p:spPr>
        <p:txBody>
          <a:bodyPr vert="horz" wrap="square" lIns="91440" tIns="45720" rIns="91440" bIns="45720" numCol="1" anchor="t" anchorCtr="0" compatLnSpc="1"/>
          <a:lstStyle>
            <a:lvl1pPr algn="r" eaLnBrk="1" hangingPunct="1">
              <a:buFont typeface="Arial" panose="020B0604020202020204" pitchFamily="34" charset="0"/>
              <a:buNone/>
              <a:defRPr sz="1200">
                <a:latin typeface="Arial" panose="020B0604020202020204" pitchFamily="34" charset="0"/>
                <a:ea typeface="宋体" panose="02010600030101010101" pitchFamily="2" charset="-122"/>
                <a:cs typeface="+mn-cs"/>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2" name="幻灯片图像占位符 3"/>
          <p:cNvSpPr>
            <a:spLocks noGrp="1" noRot="1" noChangeAspect="1"/>
          </p:cNvSpPr>
          <p:nvPr>
            <p:ph type="sldImg"/>
          </p:nvPr>
        </p:nvSpPr>
        <p:spPr>
          <a:xfrm>
            <a:off x="1143000" y="685800"/>
            <a:ext cx="4572000" cy="3429000"/>
          </a:xfrm>
          <a:prstGeom prst="rect">
            <a:avLst/>
          </a:prstGeom>
          <a:noFill/>
          <a:ln w="9525">
            <a:noFill/>
          </a:ln>
        </p:spPr>
      </p:sp>
      <p:sp>
        <p:nvSpPr>
          <p:cNvPr id="4101" name="备注占位符 4"/>
          <p:cNvSpPr>
            <a:spLocks noGrp="1" noChangeArrowheads="1"/>
          </p:cNvSpPr>
          <p:nvPr>
            <p:ph type="body" sz="quarter" idx="3"/>
          </p:nvPr>
        </p:nvSpPr>
        <p:spPr bwMode="auto">
          <a:xfrm>
            <a:off x="685800" y="4343400"/>
            <a:ext cx="5486400" cy="4114800"/>
          </a:xfrm>
          <a:prstGeom prst="rect">
            <a:avLst/>
          </a:prstGeom>
          <a:noFill/>
          <a:ln w="9525">
            <a:noFill/>
            <a:miter lim="800000"/>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宋体" panose="02010600030101010101" pitchFamily="2" charset="-122"/>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第五级</a:t>
            </a:r>
          </a:p>
        </p:txBody>
      </p:sp>
      <p:sp>
        <p:nvSpPr>
          <p:cNvPr id="4102" name="页脚占位符 5"/>
          <p:cNvSpPr>
            <a:spLocks noGrp="1" noChangeArrowheads="1"/>
          </p:cNvSpPr>
          <p:nvPr>
            <p:ph type="ftr" sz="quarter" idx="4"/>
          </p:nvPr>
        </p:nvSpPr>
        <p:spPr bwMode="auto">
          <a:xfrm>
            <a:off x="0" y="8685213"/>
            <a:ext cx="2970213" cy="457200"/>
          </a:xfrm>
          <a:prstGeom prst="rect">
            <a:avLst/>
          </a:prstGeom>
          <a:noFill/>
          <a:ln w="9525">
            <a:noFill/>
            <a:miter lim="800000"/>
          </a:ln>
        </p:spPr>
        <p:txBody>
          <a:bodyPr vert="horz" wrap="square" lIns="91440" tIns="45720" rIns="91440" bIns="45720" numCol="1" anchor="b" anchorCtr="0" compatLnSpc="1"/>
          <a:lstStyle>
            <a:lvl1pPr eaLnBrk="1" hangingPunct="1">
              <a:buFont typeface="Arial" panose="020B0604020202020204" pitchFamily="34" charset="0"/>
              <a:buNone/>
              <a:defRPr sz="1200">
                <a:latin typeface="Arial" panose="020B0604020202020204" pitchFamily="34" charset="0"/>
                <a:ea typeface="宋体" panose="02010600030101010101" pitchFamily="2" charset="-122"/>
                <a:cs typeface="+mn-cs"/>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103" name="灯片编号占位符 6"/>
          <p:cNvSpPr>
            <a:spLocks noGrp="1" noChangeArrowheads="1"/>
          </p:cNvSpPr>
          <p:nvPr>
            <p:ph type="sldNum" sz="quarter" idx="5"/>
          </p:nvPr>
        </p:nvSpPr>
        <p:spPr bwMode="auto">
          <a:xfrm>
            <a:off x="3883025" y="8685213"/>
            <a:ext cx="2973388" cy="457200"/>
          </a:xfrm>
          <a:prstGeom prst="rect">
            <a:avLst/>
          </a:prstGeom>
          <a:noFill/>
          <a:ln w="9525">
            <a:noFill/>
            <a:miter lim="800000"/>
          </a:ln>
        </p:spPr>
        <p:txBody>
          <a:bodyPr vert="horz" wrap="square" lIns="91440" tIns="45720" rIns="91440" bIns="45720" numCol="1" anchor="b" anchorCtr="0" compatLnSpc="1"/>
          <a:lstStyle/>
          <a:p>
            <a:pPr lvl="0" algn="r" eaLnBrk="1" hangingPunct="1">
              <a:buNone/>
            </a:pPr>
            <a:fld id="{9A0DB2DC-4C9A-4742-B13C-FB6460FD3503}" type="slidenum">
              <a:rPr lang="zh-CN" altLang="en-US" sz="1200" dirty="0"/>
              <a:t>‹#›</a:t>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宋体" panose="02010600030101010101" pitchFamily="2" charset="-122"/>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p:sp>
      <p:sp>
        <p:nvSpPr>
          <p:cNvPr id="17411" name="备注占位符 2"/>
          <p:cNvSpPr>
            <a:spLocks noGrp="1"/>
          </p:cNvSpPr>
          <p:nvPr>
            <p:ph type="body"/>
          </p:nvPr>
        </p:nvSpPr>
        <p:spPr/>
        <p:txBody>
          <a:bodyPr wrap="square" lIns="91440" tIns="45720" rIns="91440" bIns="45720" anchor="ctr" anchorCtr="0"/>
          <a:lstStyle/>
          <a:p>
            <a:pPr lvl="0"/>
            <a:endParaRPr lang="zh-CN" altLang="en-US" dirty="0"/>
          </a:p>
        </p:txBody>
      </p:sp>
      <p:sp>
        <p:nvSpPr>
          <p:cNvPr id="17412" name="灯片编号占位符 3"/>
          <p:cNvSpPr txBox="1">
            <a:spLocks noGrp="1"/>
          </p:cNvSpPr>
          <p:nvPr>
            <p:ph type="sldNum" sz="quarter"/>
          </p:nvPr>
        </p:nvSpPr>
        <p:spPr>
          <a:xfrm>
            <a:off x="3883025" y="8685213"/>
            <a:ext cx="2973388" cy="457200"/>
          </a:xfrm>
          <a:prstGeom prst="rect">
            <a:avLst/>
          </a:prstGeom>
          <a:noFill/>
          <a:ln w="9525">
            <a:noFill/>
          </a:ln>
        </p:spPr>
        <p:txBody>
          <a:bodyPr anchor="b" anchorCtr="0"/>
          <a:lstStyle/>
          <a:p>
            <a:pPr lvl="0" algn="r" eaLnBrk="1" hangingPunct="1">
              <a:buChar char="•"/>
            </a:pPr>
            <a:fld id="{9A0DB2DC-4C9A-4742-B13C-FB6460FD3503}" type="slidenum">
              <a:rPr lang="zh-CN" altLang="en-US" sz="1200" dirty="0"/>
              <a:t>10</a:t>
            </a:fld>
            <a:endParaRPr lang="zh-CN"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134974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899435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noProof="1"/>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noProof="1"/>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英泰奥通</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948090"/>
            <a:ext cx="8229600" cy="469547"/>
          </a:xfrm>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英泰奥通</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noProof="1"/>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noProof="1"/>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英泰奥通</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930200"/>
            <a:ext cx="8229600" cy="487437"/>
          </a:xfrm>
        </p:spPr>
        <p:txBody>
          <a:bodyPr/>
          <a:lstStyle/>
          <a:p>
            <a:r>
              <a:rPr lang="zh-CN" altLang="en-US" noProof="1"/>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英泰奥通</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930200"/>
            <a:ext cx="8229600" cy="487437"/>
          </a:xfrm>
        </p:spPr>
        <p:txBody>
          <a:bodyPr/>
          <a:lstStyle>
            <a:lvl1pPr>
              <a:defRPr/>
            </a:lvl1pPr>
          </a:lstStyle>
          <a:p>
            <a:r>
              <a:rPr lang="zh-CN" altLang="en-US" noProof="1"/>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英泰奥通</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1001754"/>
            <a:ext cx="8229600" cy="415883"/>
          </a:xfrm>
        </p:spPr>
        <p:txBody>
          <a:bodyPr/>
          <a:lstStyle/>
          <a:p>
            <a:r>
              <a:rPr lang="zh-CN" altLang="en-US" noProof="1"/>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英泰奥通</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英泰奥通</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nchorCtr="0"/>
          <a:lstStyle/>
          <a:p>
            <a:pPr lvl="0"/>
            <a:r>
              <a:rPr lang="zh-CN" altLang="en-US" dirty="0"/>
              <a:t>单击此处编辑母版标题样式</a:t>
            </a:r>
          </a:p>
        </p:txBody>
      </p:sp>
      <p:sp>
        <p:nvSpPr>
          <p:cNvPr id="1027" name="Rectangle 3"/>
          <p:cNvSpPr>
            <a:spLocks noGrp="1"/>
          </p:cNvSpPr>
          <p:nvPr>
            <p:ph type="body"/>
          </p:nvPr>
        </p:nvSpPr>
        <p:spPr>
          <a:xfrm>
            <a:off x="457200" y="1600200"/>
            <a:ext cx="8229600" cy="4525963"/>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eaLnBrk="1" hangingPunct="1">
              <a:buFont typeface="Arial" panose="020B0604020202020204" pitchFamily="34" charset="0"/>
              <a:buNone/>
              <a:defRPr sz="1400">
                <a:latin typeface="Arial" panose="020B0604020202020204" pitchFamily="34" charset="0"/>
                <a:ea typeface="宋体" panose="02010600030101010101" pitchFamily="2" charset="-122"/>
                <a:cs typeface="+mn-cs"/>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eaLnBrk="1" hangingPunct="1">
              <a:buFont typeface="Arial" panose="020B0604020202020204" pitchFamily="34" charset="0"/>
              <a:buNone/>
              <a:defRPr sz="1400">
                <a:latin typeface="Arial" panose="020B0604020202020204" pitchFamily="34" charset="0"/>
                <a:ea typeface="宋体" panose="02010600030101010101" pitchFamily="2" charset="-122"/>
                <a:cs typeface="+mn-cs"/>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英泰奥通</a:t>
            </a: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pic>
        <p:nvPicPr>
          <p:cNvPr id="1031" name="图片 2" descr="A-基础部分-31.jpg"/>
          <p:cNvPicPr>
            <a:picLocks noChangeAspect="1"/>
          </p:cNvPicPr>
          <p:nvPr userDrawn="1"/>
        </p:nvPicPr>
        <p:blipFill>
          <a:blip r:embed="rId9"/>
          <a:stretch>
            <a:fillRect/>
          </a:stretch>
        </p:blipFill>
        <p:spPr>
          <a:xfrm>
            <a:off x="0" y="0"/>
            <a:ext cx="9144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宋体" panose="02010600030101010101" pitchFamily="2" charset="-122"/>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5pPr>
      <a:lvl6pPr marL="4572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宋体" panose="02010600030101010101" pitchFamily="2" charset="-122"/>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0.png"/></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73.png"/><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79.png"/></Relationships>
</file>

<file path=ppt/slides/_rels/slide3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8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4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4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4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9.png"/></Relationships>
</file>

<file path=ppt/slides/_rels/slide4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jpeg"/></Relationships>
</file>

<file path=ppt/slides/_rels/slide4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2.xml"/><Relationship Id="rId5" Type="http://schemas.openxmlformats.org/officeDocument/2006/relationships/image" Target="../media/image109.png"/><Relationship Id="rId4" Type="http://schemas.microsoft.com/office/2007/relationships/hdphoto" Target="../media/hdphoto4.wdp"/></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2.xml"/><Relationship Id="rId5" Type="http://schemas.openxmlformats.org/officeDocument/2006/relationships/image" Target="../media/image115.png"/><Relationship Id="rId4" Type="http://schemas.openxmlformats.org/officeDocument/2006/relationships/image" Target="../media/image114.png"/></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5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5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 Id="rId5" Type="http://schemas.openxmlformats.org/officeDocument/2006/relationships/image" Target="../media/image120.png"/><Relationship Id="rId4" Type="http://schemas.microsoft.com/office/2007/relationships/hdphoto" Target="../media/hdphoto5.wdp"/></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 Id="rId5" Type="http://schemas.openxmlformats.org/officeDocument/2006/relationships/image" Target="../media/image126.png"/><Relationship Id="rId4" Type="http://schemas.openxmlformats.org/officeDocument/2006/relationships/image" Target="../media/image125.png"/></Relationships>
</file>

<file path=ppt/slides/_rels/slide5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5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7.xml"/><Relationship Id="rId4" Type="http://schemas.openxmlformats.org/officeDocument/2006/relationships/image" Target="../media/image133.png"/></Relationships>
</file>

<file path=ppt/slides/_rels/slide57.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image" Target="../media/image134.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3"/>
          <p:cNvPicPr>
            <a:picLocks noChangeAspect="1"/>
          </p:cNvPicPr>
          <p:nvPr/>
        </p:nvPicPr>
        <p:blipFill>
          <a:blip r:embed="rId3"/>
          <a:stretch>
            <a:fillRect/>
          </a:stretch>
        </p:blipFill>
        <p:spPr>
          <a:xfrm>
            <a:off x="-15875" y="0"/>
            <a:ext cx="9159875" cy="6858000"/>
          </a:xfrm>
          <a:prstGeom prst="rect">
            <a:avLst/>
          </a:prstGeom>
          <a:noFill/>
          <a:ln w="9525">
            <a:noFill/>
          </a:ln>
        </p:spPr>
      </p:pic>
      <p:sp>
        <p:nvSpPr>
          <p:cNvPr id="3075" name="矩形 4"/>
          <p:cNvSpPr/>
          <p:nvPr/>
        </p:nvSpPr>
        <p:spPr>
          <a:xfrm>
            <a:off x="130175" y="5980113"/>
            <a:ext cx="5842000" cy="52228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宋体" panose="02010600030101010101" pitchFamily="2" charset="-122"/>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spcBef>
                <a:spcPct val="0"/>
              </a:spcBef>
              <a:buNone/>
            </a:pPr>
            <a:r>
              <a:rPr lang="zh-CN" altLang="en-US" sz="2800" b="1" dirty="0"/>
              <a:t>   企业简介</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组合 7"/>
          <p:cNvGrpSpPr/>
          <p:nvPr/>
        </p:nvGrpSpPr>
        <p:grpSpPr>
          <a:xfrm>
            <a:off x="4113213" y="2644775"/>
            <a:ext cx="4691062" cy="976313"/>
            <a:chOff x="3887788" y="2508250"/>
            <a:chExt cx="4691062" cy="976313"/>
          </a:xfrm>
        </p:grpSpPr>
        <p:sp>
          <p:nvSpPr>
            <p:cNvPr id="16389" name="文本框 8"/>
            <p:cNvSpPr txBox="1"/>
            <p:nvPr/>
          </p:nvSpPr>
          <p:spPr>
            <a:xfrm>
              <a:off x="3887788" y="2508250"/>
              <a:ext cx="4662487" cy="976313"/>
            </a:xfrm>
            <a:prstGeom prst="rect">
              <a:avLst/>
            </a:prstGeom>
            <a:noFill/>
            <a:ln w="9525">
              <a:noFill/>
            </a:ln>
          </p:spPr>
          <p:txBody>
            <a:bodyPr>
              <a:spAutoFit/>
            </a:bodyPr>
            <a:lstStyle/>
            <a:p>
              <a:pPr algn="ctr" eaLnBrk="1" hangingPunct="1">
                <a:buNone/>
              </a:pPr>
              <a:r>
                <a:rPr lang="zh-CN" altLang="en-US" sz="2800" b="1" dirty="0">
                  <a:solidFill>
                    <a:srgbClr val="F99825"/>
                  </a:solidFill>
                  <a:latin typeface="微软雅黑" panose="020B0503020204020204" pitchFamily="34" charset="-122"/>
                  <a:ea typeface="微软雅黑" panose="020B0503020204020204" pitchFamily="34" charset="-122"/>
                </a:rPr>
                <a:t>我们的现场</a:t>
              </a:r>
            </a:p>
            <a:p>
              <a:pPr algn="ctr" eaLnBrk="1" hangingPunct="1">
                <a:buNone/>
              </a:pPr>
              <a:r>
                <a:rPr lang="zh-CN" altLang="en-US" sz="2800" b="1" dirty="0">
                  <a:solidFill>
                    <a:srgbClr val="F99825"/>
                  </a:solidFill>
                  <a:latin typeface="微软雅黑" panose="020B0503020204020204" pitchFamily="34" charset="-122"/>
                  <a:ea typeface="微软雅黑" panose="020B0503020204020204" pitchFamily="34" charset="-122"/>
                </a:rPr>
                <a:t>Our </a:t>
              </a:r>
              <a:r>
                <a:rPr lang="en-US" altLang="zh-CN" sz="2800" b="1" dirty="0">
                  <a:solidFill>
                    <a:srgbClr val="F99825"/>
                  </a:solidFill>
                  <a:latin typeface="微软雅黑" panose="020B0503020204020204" pitchFamily="34" charset="-122"/>
                  <a:ea typeface="微软雅黑" panose="020B0503020204020204" pitchFamily="34" charset="-122"/>
                </a:rPr>
                <a:t>factory</a:t>
              </a:r>
              <a:endParaRPr lang="zh-CN" altLang="en-US" sz="2800" b="1" dirty="0">
                <a:solidFill>
                  <a:srgbClr val="F99825"/>
                </a:solidFill>
                <a:latin typeface="微软雅黑" panose="020B0503020204020204" pitchFamily="34" charset="-122"/>
                <a:ea typeface="微软雅黑" panose="020B0503020204020204" pitchFamily="34" charset="-122"/>
              </a:endParaRPr>
            </a:p>
          </p:txBody>
        </p:sp>
        <p:cxnSp>
          <p:nvCxnSpPr>
            <p:cNvPr id="16390" name="直接连接符 10"/>
            <p:cNvCxnSpPr/>
            <p:nvPr/>
          </p:nvCxnSpPr>
          <p:spPr>
            <a:xfrm>
              <a:off x="3970338" y="3394075"/>
              <a:ext cx="4608512" cy="0"/>
            </a:xfrm>
            <a:prstGeom prst="line">
              <a:avLst/>
            </a:prstGeom>
            <a:ln w="12700" cap="flat" cmpd="sng">
              <a:solidFill>
                <a:schemeClr val="tx1"/>
              </a:solidFill>
              <a:prstDash val="solid"/>
              <a:headEnd type="oval" w="med" len="med"/>
              <a:tailEnd type="oval" w="med" len="med"/>
            </a:ln>
          </p:spPr>
        </p:cxnSp>
      </p:grpSp>
      <p:sp>
        <p:nvSpPr>
          <p:cNvPr id="16387" name="文本框 6"/>
          <p:cNvSpPr txBox="1"/>
          <p:nvPr/>
        </p:nvSpPr>
        <p:spPr>
          <a:xfrm>
            <a:off x="214313" y="1382713"/>
            <a:ext cx="4205287" cy="3124200"/>
          </a:xfrm>
          <a:prstGeom prst="rect">
            <a:avLst/>
          </a:prstGeom>
          <a:noFill/>
          <a:ln w="9525">
            <a:noFill/>
          </a:ln>
        </p:spPr>
        <p:txBody>
          <a:bodyPr>
            <a:spAutoFit/>
          </a:bodyPr>
          <a:lstStyle/>
          <a:p>
            <a:pPr algn="ctr" eaLnBrk="1" hangingPunct="1">
              <a:buNone/>
            </a:pPr>
            <a:r>
              <a:rPr lang="en-US" altLang="zh-CN" sz="19900" b="1" dirty="0">
                <a:solidFill>
                  <a:srgbClr val="F99825"/>
                </a:solidFill>
                <a:latin typeface="Arial Black" panose="020B0A04020102020204" pitchFamily="34" charset="0"/>
                <a:ea typeface="微软雅黑" panose="020B0503020204020204" pitchFamily="34" charset="-122"/>
              </a:rPr>
              <a:t>03</a:t>
            </a:r>
            <a:endParaRPr lang="zh-CN" altLang="en-US" sz="19900" b="1" dirty="0">
              <a:solidFill>
                <a:srgbClr val="F99825"/>
              </a:solidFill>
              <a:latin typeface="Arial Black" panose="020B0A04020102020204" pitchFamily="34" charset="0"/>
              <a:ea typeface="微软雅黑" panose="020B0503020204020204" pitchFamily="34" charset="-122"/>
            </a:endParaRPr>
          </a:p>
        </p:txBody>
      </p:sp>
      <p:sp>
        <p:nvSpPr>
          <p:cNvPr id="16388" name="文本框 7"/>
          <p:cNvSpPr txBox="1"/>
          <p:nvPr/>
        </p:nvSpPr>
        <p:spPr>
          <a:xfrm>
            <a:off x="252413" y="4183063"/>
            <a:ext cx="3887787" cy="647700"/>
          </a:xfrm>
          <a:prstGeom prst="rect">
            <a:avLst/>
          </a:prstGeom>
          <a:solidFill>
            <a:srgbClr val="FFFFFF"/>
          </a:solidFill>
          <a:ln w="9525">
            <a:noFill/>
          </a:ln>
        </p:spPr>
        <p:txBody>
          <a:bodyPr>
            <a:spAutoFit/>
          </a:bodyPr>
          <a:lstStyle/>
          <a:p>
            <a:pPr eaLnBrk="1" hangingPunct="1">
              <a:buNone/>
            </a:pPr>
            <a:r>
              <a:rPr lang="en-US" altLang="zh-CN" sz="3600" b="1" dirty="0">
                <a:solidFill>
                  <a:srgbClr val="83B40D"/>
                </a:solidFill>
                <a:latin typeface="Times New Roman" panose="02020603050405020304" pitchFamily="18" charset="0"/>
              </a:rPr>
              <a:t>     </a:t>
            </a:r>
            <a:r>
              <a:rPr lang="en-US" altLang="zh-CN" sz="3600" b="1" dirty="0">
                <a:solidFill>
                  <a:srgbClr val="F99825"/>
                </a:solidFill>
                <a:latin typeface="Times New Roman" panose="02020603050405020304" pitchFamily="18" charset="0"/>
              </a:rPr>
              <a:t> PART THREE</a:t>
            </a:r>
            <a:endParaRPr lang="zh-CN" altLang="en-US" sz="3600" b="1" dirty="0">
              <a:solidFill>
                <a:srgbClr val="F99825"/>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
          <p:cNvSpPr>
            <a:spLocks noGrp="1" noChangeArrowheads="1"/>
          </p:cNvSpPr>
          <p:nvPr>
            <p:ph type="title"/>
          </p:nvPr>
        </p:nvSpPr>
        <p:spPr>
          <a:xfrm>
            <a:off x="466725" y="623888"/>
            <a:ext cx="8215313" cy="795338"/>
          </a:xfrm>
        </p:spPr>
        <p:txBody>
          <a:bodyPr vert="horz" wrap="square" lIns="91440" tIns="45720" rIns="91440" bIns="45720" numCol="1" anchor="ctr" anchorCtr="0" compatLnSpc="1"/>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0" i="0" u="none" strike="noStrike" kern="0" cap="none" spc="0" normalizeH="0" baseline="0" noProof="0" dirty="0">
                <a:ln>
                  <a:noFill/>
                </a:ln>
                <a:solidFill>
                  <a:schemeClr val="tx1">
                    <a:lumMod val="65000"/>
                    <a:lumOff val="35000"/>
                  </a:schemeClr>
                </a:solidFill>
                <a:effectLst/>
                <a:uLnTx/>
                <a:uFillTx/>
                <a:latin typeface="+mj-lt"/>
                <a:ea typeface="+mj-ea"/>
                <a:cs typeface="宋体" panose="02010600030101010101" pitchFamily="2" charset="-122"/>
              </a:rPr>
              <a:t>工厂外景</a:t>
            </a:r>
            <a:br>
              <a:rPr kumimoji="0" lang="zh-CN" altLang="en-US" sz="2400" b="0" i="0" u="none" strike="noStrike" kern="0" cap="none" spc="0" normalizeH="0" baseline="0" noProof="0" dirty="0">
                <a:ln>
                  <a:noFill/>
                </a:ln>
                <a:solidFill>
                  <a:schemeClr val="tx1">
                    <a:lumMod val="65000"/>
                    <a:lumOff val="35000"/>
                  </a:schemeClr>
                </a:solidFill>
                <a:effectLst/>
                <a:uLnTx/>
                <a:uFillTx/>
                <a:latin typeface="+mj-lt"/>
                <a:ea typeface="+mj-ea"/>
                <a:cs typeface="宋体" panose="02010600030101010101" pitchFamily="2" charset="-122"/>
              </a:rPr>
            </a:br>
            <a:r>
              <a:rPr kumimoji="0" lang="zh-CN" altLang="en-US" sz="2400" b="0" i="0" u="none" strike="noStrike" kern="0" cap="none" spc="0" normalizeH="0" baseline="0" noProof="0" dirty="0">
                <a:ln>
                  <a:noFill/>
                </a:ln>
                <a:solidFill>
                  <a:schemeClr val="tx1">
                    <a:lumMod val="65000"/>
                    <a:lumOff val="35000"/>
                  </a:schemeClr>
                </a:solidFill>
                <a:effectLst/>
                <a:uLnTx/>
                <a:uFillTx/>
                <a:latin typeface="+mj-lt"/>
                <a:ea typeface="+mj-ea"/>
                <a:cs typeface="宋体" panose="02010600030101010101" pitchFamily="2" charset="-122"/>
              </a:rPr>
              <a:t>Factory appearance</a:t>
            </a:r>
          </a:p>
        </p:txBody>
      </p:sp>
      <p:pic>
        <p:nvPicPr>
          <p:cNvPr id="11268" name="Picture 4"/>
          <p:cNvPicPr>
            <a:picLocks noGrp="1" noChangeAspect="1" noChangeArrowheads="1"/>
          </p:cNvPicPr>
          <p:nvPr>
            <p:ph idx="1"/>
          </p:nvPr>
        </p:nvPicPr>
        <p:blipFill>
          <a:blip r:embed="rId2"/>
          <a:srcRect b="13218"/>
          <a:stretch>
            <a:fillRect/>
          </a:stretch>
        </p:blipFill>
        <p:spPr>
          <a:xfrm>
            <a:off x="327025" y="1487488"/>
            <a:ext cx="8421688" cy="5180013"/>
          </a:xfrm>
          <a:effectLst>
            <a:outerShdw blurRad="190500" algn="tl" rotWithShape="0">
              <a:srgbClr val="000000">
                <a:alpha val="7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1"/>
          <p:cNvSpPr>
            <a:spLocks noGrp="1"/>
          </p:cNvSpPr>
          <p:nvPr>
            <p:ph type="title"/>
          </p:nvPr>
        </p:nvSpPr>
        <p:spPr>
          <a:xfrm>
            <a:off x="466725" y="590550"/>
            <a:ext cx="8215313" cy="795338"/>
          </a:xfrm>
        </p:spPr>
        <p:txBody>
          <a:bodyPr vert="horz" wrap="square" lIns="91440" tIns="45720" rIns="91440" bIns="45720" anchor="ctr" anchorCtr="0"/>
          <a:lstStyle/>
          <a:p>
            <a:pPr>
              <a:buNone/>
            </a:pPr>
            <a:r>
              <a:rPr lang="zh-CN" altLang="en-US" sz="2400" dirty="0"/>
              <a:t>办公及研发中心</a:t>
            </a:r>
            <a:br>
              <a:rPr lang="en-US" altLang="zh-CN" sz="2400" dirty="0"/>
            </a:br>
            <a:r>
              <a:rPr lang="en-US" altLang="zh-CN" sz="2400" dirty="0"/>
              <a:t> Office and R&amp;D Center</a:t>
            </a:r>
            <a:endParaRPr lang="zh-CN" altLang="en-US" sz="2400" dirty="0"/>
          </a:p>
        </p:txBody>
      </p:sp>
      <p:pic>
        <p:nvPicPr>
          <p:cNvPr id="19459" name="图片 2"/>
          <p:cNvPicPr>
            <a:picLocks noChangeAspect="1"/>
          </p:cNvPicPr>
          <p:nvPr/>
        </p:nvPicPr>
        <p:blipFill>
          <a:blip r:embed="rId2"/>
          <a:srcRect r="7246"/>
          <a:stretch>
            <a:fillRect/>
          </a:stretch>
        </p:blipFill>
        <p:spPr>
          <a:xfrm>
            <a:off x="228600" y="1385888"/>
            <a:ext cx="8686800" cy="4506912"/>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1"/>
          <p:cNvSpPr>
            <a:spLocks noGrp="1"/>
          </p:cNvSpPr>
          <p:nvPr>
            <p:ph type="title"/>
          </p:nvPr>
        </p:nvSpPr>
        <p:spPr>
          <a:xfrm>
            <a:off x="466725" y="574675"/>
            <a:ext cx="8215313" cy="795338"/>
          </a:xfrm>
        </p:spPr>
        <p:txBody>
          <a:bodyPr vert="horz" wrap="square" lIns="91440" tIns="45720" rIns="91440" bIns="45720" anchor="ctr" anchorCtr="0"/>
          <a:lstStyle/>
          <a:p>
            <a:pPr>
              <a:buNone/>
            </a:pPr>
            <a:r>
              <a:rPr lang="zh-CN" altLang="en-US" sz="2400" dirty="0"/>
              <a:t>加工制造部实景</a:t>
            </a:r>
            <a:br>
              <a:rPr lang="zh-CN" altLang="en-US" sz="2400" dirty="0"/>
            </a:br>
            <a:r>
              <a:rPr lang="zh-CN" altLang="en-US" sz="2400" dirty="0"/>
              <a:t>Processing and manufacturing department real</a:t>
            </a:r>
          </a:p>
        </p:txBody>
      </p:sp>
      <p:pic>
        <p:nvPicPr>
          <p:cNvPr id="12293" name="Picture 5" descr="C:\Users\Administrator\AppData\Roaming\Tencent\Users\379687607\TIM\WinTemp\RichOle\{F8%A(4Z88VDZJZAWJ@ZU]J.png"/>
          <p:cNvPicPr>
            <a:picLocks noChangeAspect="1" noChangeArrowheads="1"/>
          </p:cNvPicPr>
          <p:nvPr/>
        </p:nvPicPr>
        <p:blipFill>
          <a:blip r:embed="rId2"/>
          <a:srcRect/>
          <a:stretch>
            <a:fillRect/>
          </a:stretch>
        </p:blipFill>
        <p:spPr bwMode="auto">
          <a:xfrm>
            <a:off x="304800" y="1560513"/>
            <a:ext cx="4672013" cy="3490913"/>
          </a:xfrm>
          <a:prstGeom prst="rect">
            <a:avLst/>
          </a:prstGeom>
          <a:ln>
            <a:noFill/>
          </a:ln>
          <a:effectLst>
            <a:outerShdw blurRad="190500" algn="tl" rotWithShape="0">
              <a:srgbClr val="000000">
                <a:alpha val="70000"/>
              </a:srgbClr>
            </a:outerShdw>
          </a:effectLst>
        </p:spPr>
      </p:pic>
      <p:pic>
        <p:nvPicPr>
          <p:cNvPr id="12294" name="Picture 6" descr="C:\Users\Administrator\AppData\Roaming\Tencent\Users\379687607\TIM\WinTemp\RichOle\]ER1}PQ1NE[79%{%IZ4_FT6.png"/>
          <p:cNvPicPr>
            <a:picLocks noChangeAspect="1" noChangeArrowheads="1"/>
          </p:cNvPicPr>
          <p:nvPr/>
        </p:nvPicPr>
        <p:blipFill>
          <a:blip r:embed="rId3"/>
          <a:srcRect/>
          <a:stretch>
            <a:fillRect/>
          </a:stretch>
        </p:blipFill>
        <p:spPr bwMode="auto">
          <a:xfrm>
            <a:off x="5159375" y="3863975"/>
            <a:ext cx="3836988" cy="2897188"/>
          </a:xfrm>
          <a:prstGeom prst="rect">
            <a:avLst/>
          </a:prstGeom>
          <a:ln>
            <a:noFill/>
          </a:ln>
          <a:effectLst>
            <a:outerShdw blurRad="190500" algn="tl" rotWithShape="0">
              <a:srgbClr val="000000">
                <a:alpha val="70000"/>
              </a:srgbClr>
            </a:outerShdw>
          </a:effectLst>
        </p:spPr>
      </p:pic>
      <p:pic>
        <p:nvPicPr>
          <p:cNvPr id="8" name="Picture 8"/>
          <p:cNvPicPr>
            <a:picLocks noChangeAspect="1" noChangeArrowheads="1"/>
          </p:cNvPicPr>
          <p:nvPr/>
        </p:nvPicPr>
        <p:blipFill>
          <a:blip r:embed="rId4"/>
          <a:srcRect/>
          <a:stretch>
            <a:fillRect/>
          </a:stretch>
        </p:blipFill>
        <p:spPr bwMode="auto">
          <a:xfrm>
            <a:off x="5373688" y="1568450"/>
            <a:ext cx="3114675" cy="2116138"/>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标题 1"/>
          <p:cNvSpPr>
            <a:spLocks noGrp="1"/>
          </p:cNvSpPr>
          <p:nvPr>
            <p:ph type="title"/>
          </p:nvPr>
        </p:nvSpPr>
        <p:spPr>
          <a:xfrm>
            <a:off x="2452688" y="595313"/>
            <a:ext cx="4238625" cy="795337"/>
          </a:xfrm>
        </p:spPr>
        <p:txBody>
          <a:bodyPr vert="horz" wrap="square" lIns="91440" tIns="45720" rIns="91440" bIns="45720" anchor="ctr" anchorCtr="0"/>
          <a:lstStyle/>
          <a:p>
            <a:pPr>
              <a:buNone/>
            </a:pPr>
            <a:r>
              <a:rPr lang="zh-CN" altLang="en-US" sz="2400" dirty="0"/>
              <a:t>检验区域实景</a:t>
            </a:r>
            <a:br>
              <a:rPr lang="zh-CN" altLang="en-US" sz="2400" dirty="0"/>
            </a:br>
            <a:r>
              <a:rPr lang="en-US" altLang="zh-CN" sz="2400" dirty="0"/>
              <a:t>Real scene of inspection area</a:t>
            </a:r>
            <a:endParaRPr lang="zh-CN" altLang="en-US" sz="2400" dirty="0"/>
          </a:p>
        </p:txBody>
      </p:sp>
      <p:pic>
        <p:nvPicPr>
          <p:cNvPr id="3" name="图片 2"/>
          <p:cNvPicPr>
            <a:picLocks noChangeAspect="1"/>
          </p:cNvPicPr>
          <p:nvPr/>
        </p:nvPicPr>
        <p:blipFill rotWithShape="1">
          <a:blip r:embed="rId2"/>
          <a:srcRect l="14269" r="12473"/>
          <a:stretch>
            <a:fillRect/>
          </a:stretch>
        </p:blipFill>
        <p:spPr>
          <a:xfrm>
            <a:off x="285065" y="2069804"/>
            <a:ext cx="4879611" cy="3748168"/>
          </a:xfrm>
          <a:prstGeom prst="rect">
            <a:avLst/>
          </a:prstGeom>
          <a:ln>
            <a:noFill/>
          </a:ln>
          <a:effectLst>
            <a:softEdge rad="112500"/>
          </a:effectLst>
        </p:spPr>
      </p:pic>
      <p:pic>
        <p:nvPicPr>
          <p:cNvPr id="5" name="图片 4"/>
          <p:cNvPicPr>
            <a:picLocks noChangeAspect="1"/>
          </p:cNvPicPr>
          <p:nvPr/>
        </p:nvPicPr>
        <p:blipFill rotWithShape="1">
          <a:blip r:embed="rId3" cstate="print"/>
          <a:srcRect t="15431" b="13109"/>
          <a:stretch>
            <a:fillRect/>
          </a:stretch>
        </p:blipFill>
        <p:spPr>
          <a:xfrm>
            <a:off x="5107059" y="1484177"/>
            <a:ext cx="2251666" cy="2859122"/>
          </a:xfrm>
          <a:prstGeom prst="rect">
            <a:avLst/>
          </a:prstGeom>
          <a:ln>
            <a:noFill/>
          </a:ln>
          <a:effectLst>
            <a:softEdge rad="112500"/>
          </a:effectLst>
        </p:spPr>
      </p:pic>
      <p:pic>
        <p:nvPicPr>
          <p:cNvPr id="7" name="图片 6"/>
          <p:cNvPicPr>
            <a:picLocks noChangeAspect="1"/>
          </p:cNvPicPr>
          <p:nvPr/>
        </p:nvPicPr>
        <p:blipFill rotWithShape="1">
          <a:blip r:embed="rId4" cstate="print"/>
          <a:srcRect t="7405" b="10497"/>
          <a:stretch>
            <a:fillRect/>
          </a:stretch>
        </p:blipFill>
        <p:spPr>
          <a:xfrm>
            <a:off x="6900828" y="3462622"/>
            <a:ext cx="2144256" cy="3127974"/>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1"/>
          <p:cNvSpPr>
            <a:spLocks noGrp="1"/>
          </p:cNvSpPr>
          <p:nvPr>
            <p:ph type="title"/>
          </p:nvPr>
        </p:nvSpPr>
        <p:spPr>
          <a:xfrm>
            <a:off x="463550" y="558800"/>
            <a:ext cx="8215313" cy="795338"/>
          </a:xfrm>
        </p:spPr>
        <p:txBody>
          <a:bodyPr vert="horz" wrap="square" lIns="91440" tIns="45720" rIns="91440" bIns="45720" anchor="ctr" anchorCtr="0"/>
          <a:lstStyle/>
          <a:p>
            <a:pPr>
              <a:buNone/>
            </a:pPr>
            <a:r>
              <a:rPr lang="zh-CN" altLang="en-US" sz="2400" dirty="0"/>
              <a:t>组装区域实景</a:t>
            </a:r>
            <a:br>
              <a:rPr lang="zh-CN" altLang="en-US" sz="2400" dirty="0"/>
            </a:br>
            <a:r>
              <a:rPr lang="zh-CN" altLang="en-US" sz="2400" dirty="0"/>
              <a:t>Assembly area real</a:t>
            </a:r>
          </a:p>
        </p:txBody>
      </p:sp>
      <p:pic>
        <p:nvPicPr>
          <p:cNvPr id="14339" name="Picture 7"/>
          <p:cNvPicPr>
            <a:picLocks noChangeAspect="1" noChangeArrowheads="1"/>
          </p:cNvPicPr>
          <p:nvPr/>
        </p:nvPicPr>
        <p:blipFill>
          <a:blip r:embed="rId2"/>
          <a:srcRect/>
          <a:stretch>
            <a:fillRect/>
          </a:stretch>
        </p:blipFill>
        <p:spPr bwMode="auto">
          <a:xfrm>
            <a:off x="303213" y="1458913"/>
            <a:ext cx="5430838" cy="3433763"/>
          </a:xfrm>
          <a:prstGeom prst="rect">
            <a:avLst/>
          </a:prstGeom>
          <a:ln>
            <a:noFill/>
          </a:ln>
          <a:effectLst>
            <a:outerShdw blurRad="190500" algn="tl" rotWithShape="0">
              <a:srgbClr val="000000">
                <a:alpha val="70000"/>
              </a:srgbClr>
            </a:outerShdw>
          </a:effectLst>
        </p:spPr>
      </p:pic>
      <p:pic>
        <p:nvPicPr>
          <p:cNvPr id="20484" name="Picture 4"/>
          <p:cNvPicPr>
            <a:picLocks noChangeAspect="1" noChangeArrowheads="1"/>
          </p:cNvPicPr>
          <p:nvPr/>
        </p:nvPicPr>
        <p:blipFill>
          <a:blip r:embed="rId3"/>
          <a:srcRect/>
          <a:stretch>
            <a:fillRect/>
          </a:stretch>
        </p:blipFill>
        <p:spPr bwMode="auto">
          <a:xfrm>
            <a:off x="5523957" y="4249267"/>
            <a:ext cx="3401149" cy="2550862"/>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a:xfrm>
            <a:off x="466725" y="533400"/>
            <a:ext cx="8215313" cy="795338"/>
          </a:xfrm>
        </p:spPr>
        <p:txBody>
          <a:bodyPr vert="horz" wrap="square" lIns="91440" tIns="45720" rIns="91440" bIns="45720" anchor="ctr" anchorCtr="0"/>
          <a:lstStyle/>
          <a:p>
            <a:pPr>
              <a:buNone/>
            </a:pPr>
            <a:r>
              <a:rPr lang="zh-CN" altLang="en-US" sz="2400" dirty="0"/>
              <a:t>精密组装区域实景</a:t>
            </a:r>
            <a:br>
              <a:rPr lang="en-US" altLang="zh-CN" sz="2400" dirty="0"/>
            </a:br>
            <a:r>
              <a:rPr lang="en-US" altLang="zh-CN" sz="2400" dirty="0"/>
              <a:t>Precision</a:t>
            </a:r>
            <a:r>
              <a:rPr lang="zh-CN" altLang="en-US" sz="2400" dirty="0"/>
              <a:t>Assembly area real</a:t>
            </a:r>
          </a:p>
        </p:txBody>
      </p:sp>
      <p:pic>
        <p:nvPicPr>
          <p:cNvPr id="14341" name="Picture 5" descr="C:\Users\Administrator\AppData\Roaming\Tencent\Users\379687607\TIM\WinTemp\RichOle\PS`9Y@DX5G@HU34WJ}KI4ZB.png"/>
          <p:cNvPicPr>
            <a:picLocks noChangeAspect="1" noChangeArrowheads="1"/>
          </p:cNvPicPr>
          <p:nvPr/>
        </p:nvPicPr>
        <p:blipFill>
          <a:blip r:embed="rId2"/>
          <a:srcRect/>
          <a:stretch>
            <a:fillRect/>
          </a:stretch>
        </p:blipFill>
        <p:spPr bwMode="auto">
          <a:xfrm>
            <a:off x="5780088" y="1385888"/>
            <a:ext cx="3149600" cy="2363788"/>
          </a:xfrm>
          <a:prstGeom prst="rect">
            <a:avLst/>
          </a:prstGeom>
          <a:ln>
            <a:noFill/>
          </a:ln>
          <a:effectLst>
            <a:outerShdw blurRad="190500" algn="tl" rotWithShape="0">
              <a:srgbClr val="000000">
                <a:alpha val="70000"/>
              </a:srgbClr>
            </a:outerShdw>
          </a:effectLst>
        </p:spPr>
      </p:pic>
      <p:pic>
        <p:nvPicPr>
          <p:cNvPr id="23558" name="Picture 6" descr="C:\Users\Administrator\Desktop\图片1.jpg"/>
          <p:cNvPicPr>
            <a:picLocks noChangeAspect="1" noChangeArrowheads="1"/>
          </p:cNvPicPr>
          <p:nvPr/>
        </p:nvPicPr>
        <p:blipFill>
          <a:blip r:embed="rId3"/>
          <a:srcRect l="3776" t="4151" r="3416" b="5042"/>
          <a:stretch>
            <a:fillRect/>
          </a:stretch>
        </p:blipFill>
        <p:spPr bwMode="auto">
          <a:xfrm>
            <a:off x="306388" y="1593850"/>
            <a:ext cx="5313363" cy="3959225"/>
          </a:xfrm>
          <a:prstGeom prst="rect">
            <a:avLst/>
          </a:prstGeom>
          <a:ln>
            <a:noFill/>
          </a:ln>
          <a:effectLst>
            <a:outerShdw blurRad="190500" algn="tl" rotWithShape="0">
              <a:srgbClr val="000000">
                <a:alpha val="70000"/>
              </a:srgbClr>
            </a:outerShdw>
          </a:effectLst>
        </p:spPr>
      </p:pic>
      <p:pic>
        <p:nvPicPr>
          <p:cNvPr id="3074" name="Picture 2"/>
          <p:cNvPicPr>
            <a:picLocks noChangeAspect="1" noChangeArrowheads="1"/>
          </p:cNvPicPr>
          <p:nvPr/>
        </p:nvPicPr>
        <p:blipFill>
          <a:blip r:embed="rId4"/>
          <a:srcRect l="5902" t="9276" r="6501" b="7674"/>
          <a:stretch>
            <a:fillRect/>
          </a:stretch>
        </p:blipFill>
        <p:spPr bwMode="auto">
          <a:xfrm>
            <a:off x="5780088" y="4394200"/>
            <a:ext cx="3146425" cy="231775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标题 1"/>
          <p:cNvSpPr>
            <a:spLocks noGrp="1"/>
          </p:cNvSpPr>
          <p:nvPr>
            <p:ph type="title"/>
          </p:nvPr>
        </p:nvSpPr>
        <p:spPr>
          <a:xfrm>
            <a:off x="534988" y="541338"/>
            <a:ext cx="7934325" cy="731837"/>
          </a:xfrm>
        </p:spPr>
        <p:txBody>
          <a:bodyPr vert="horz" wrap="square" lIns="91440" tIns="45720" rIns="91440" bIns="45720" anchor="ctr" anchorCtr="0"/>
          <a:lstStyle/>
          <a:p>
            <a:pPr>
              <a:buNone/>
            </a:pPr>
            <a:r>
              <a:rPr lang="zh-CN" altLang="en-US" sz="2400" dirty="0"/>
              <a:t>潍坊分公司实景</a:t>
            </a:r>
            <a:br>
              <a:rPr lang="zh-CN" altLang="en-US" sz="2400" dirty="0"/>
            </a:br>
            <a:r>
              <a:rPr lang="en-US" altLang="zh-CN" sz="2400" dirty="0"/>
              <a:t> Weifang Branch Real Scene</a:t>
            </a:r>
            <a:endParaRPr lang="zh-CN" altLang="en-US" sz="2400" dirty="0"/>
          </a:p>
        </p:txBody>
      </p:sp>
      <p:pic>
        <p:nvPicPr>
          <p:cNvPr id="22533" name="Picture 5"/>
          <p:cNvPicPr>
            <a:picLocks noChangeAspect="1" noChangeArrowheads="1"/>
          </p:cNvPicPr>
          <p:nvPr/>
        </p:nvPicPr>
        <p:blipFill>
          <a:blip r:embed="rId2" cstate="print"/>
          <a:srcRect/>
          <a:stretch>
            <a:fillRect/>
          </a:stretch>
        </p:blipFill>
        <p:spPr bwMode="auto">
          <a:xfrm>
            <a:off x="192429" y="1319213"/>
            <a:ext cx="4190035" cy="3142525"/>
          </a:xfrm>
          <a:prstGeom prst="rect">
            <a:avLst/>
          </a:prstGeom>
          <a:ln>
            <a:noFill/>
          </a:ln>
          <a:effectLst>
            <a:softEdge rad="112500"/>
          </a:effectLst>
        </p:spPr>
      </p:pic>
      <p:pic>
        <p:nvPicPr>
          <p:cNvPr id="22534" name="Picture 6"/>
          <p:cNvPicPr>
            <a:picLocks noChangeAspect="1" noChangeArrowheads="1"/>
          </p:cNvPicPr>
          <p:nvPr/>
        </p:nvPicPr>
        <p:blipFill>
          <a:blip r:embed="rId3"/>
          <a:srcRect/>
          <a:stretch>
            <a:fillRect/>
          </a:stretch>
        </p:blipFill>
        <p:spPr bwMode="auto">
          <a:xfrm>
            <a:off x="5813425" y="1543050"/>
            <a:ext cx="2979738" cy="3973513"/>
          </a:xfrm>
          <a:prstGeom prst="rect">
            <a:avLst/>
          </a:prstGeom>
          <a:ln>
            <a:noFill/>
          </a:ln>
          <a:effectLst>
            <a:outerShdw blurRad="190500" algn="tl" rotWithShape="0">
              <a:srgbClr val="000000">
                <a:alpha val="70000"/>
              </a:srgbClr>
            </a:outerShdw>
          </a:effectLst>
        </p:spPr>
      </p:pic>
      <p:pic>
        <p:nvPicPr>
          <p:cNvPr id="22535" name="Picture 7"/>
          <p:cNvPicPr>
            <a:picLocks noChangeAspect="1" noChangeArrowheads="1"/>
          </p:cNvPicPr>
          <p:nvPr/>
        </p:nvPicPr>
        <p:blipFill>
          <a:blip r:embed="rId4" cstate="print"/>
          <a:srcRect/>
          <a:stretch>
            <a:fillRect/>
          </a:stretch>
        </p:blipFill>
        <p:spPr bwMode="auto">
          <a:xfrm>
            <a:off x="2340979" y="3633725"/>
            <a:ext cx="4082970" cy="3062229"/>
          </a:xfrm>
          <a:prstGeom prst="rect">
            <a:avLst/>
          </a:prstGeom>
          <a:ln>
            <a:noFill/>
          </a:ln>
          <a:effectLst>
            <a:softEdge rad="112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文本框 6"/>
          <p:cNvSpPr txBox="1">
            <a:spLocks noChangeArrowheads="1"/>
          </p:cNvSpPr>
          <p:nvPr/>
        </p:nvSpPr>
        <p:spPr bwMode="auto">
          <a:xfrm>
            <a:off x="214313" y="1382713"/>
            <a:ext cx="4205287" cy="3124200"/>
          </a:xfrm>
          <a:prstGeom prst="rect">
            <a:avLst/>
          </a:prstGeom>
          <a:noFill/>
          <a:ln w="9525">
            <a:noFill/>
            <a:miter lim="800000"/>
          </a:ln>
        </p:spPr>
        <p:txBody>
          <a:bodyPr>
            <a:spAutoFit/>
          </a:bodyPr>
          <a:lstStyle/>
          <a:p>
            <a:pPr algn="ctr" eaLnBrk="1" hangingPunct="1"/>
            <a:r>
              <a:rPr lang="en-US" altLang="zh-CN" sz="19900" b="1">
                <a:solidFill>
                  <a:srgbClr val="F99825"/>
                </a:solidFill>
                <a:latin typeface="Arial Black" panose="020B0A04020102020204" pitchFamily="34" charset="0"/>
                <a:ea typeface="微软雅黑" panose="020B0503020204020204" pitchFamily="34" charset="-122"/>
              </a:rPr>
              <a:t>04</a:t>
            </a:r>
            <a:endParaRPr lang="zh-CN" altLang="en-US" sz="19900" b="1">
              <a:solidFill>
                <a:srgbClr val="F99825"/>
              </a:solidFill>
              <a:latin typeface="Arial Black" panose="020B0A04020102020204" pitchFamily="34" charset="0"/>
              <a:ea typeface="微软雅黑" panose="020B0503020204020204" pitchFamily="34" charset="-122"/>
            </a:endParaRPr>
          </a:p>
        </p:txBody>
      </p:sp>
      <p:sp>
        <p:nvSpPr>
          <p:cNvPr id="26627" name="文本框 7"/>
          <p:cNvSpPr txBox="1">
            <a:spLocks noChangeArrowheads="1"/>
          </p:cNvSpPr>
          <p:nvPr/>
        </p:nvSpPr>
        <p:spPr bwMode="auto">
          <a:xfrm>
            <a:off x="252413" y="4183063"/>
            <a:ext cx="3887787" cy="647700"/>
          </a:xfrm>
          <a:prstGeom prst="rect">
            <a:avLst/>
          </a:prstGeom>
          <a:solidFill>
            <a:srgbClr val="FFFFFF"/>
          </a:solidFill>
          <a:ln w="9525">
            <a:noFill/>
            <a:miter lim="800000"/>
          </a:ln>
        </p:spPr>
        <p:txBody>
          <a:bodyPr>
            <a:spAutoFit/>
          </a:bodyPr>
          <a:lstStyle/>
          <a:p>
            <a:pPr eaLnBrk="1" hangingPunct="1"/>
            <a:r>
              <a:rPr lang="en-US" altLang="zh-CN" sz="3600" b="1">
                <a:solidFill>
                  <a:srgbClr val="83B40D"/>
                </a:solidFill>
                <a:latin typeface="Times New Roman" panose="02020603050405020304" pitchFamily="18" charset="0"/>
              </a:rPr>
              <a:t>     </a:t>
            </a:r>
            <a:r>
              <a:rPr lang="en-US" altLang="zh-CN" sz="3600" b="1">
                <a:solidFill>
                  <a:srgbClr val="F99825"/>
                </a:solidFill>
                <a:latin typeface="Times New Roman" panose="02020603050405020304" pitchFamily="18" charset="0"/>
              </a:rPr>
              <a:t> PART  FOUR</a:t>
            </a:r>
            <a:endParaRPr lang="zh-CN" altLang="en-US" sz="3600" b="1">
              <a:solidFill>
                <a:srgbClr val="F99825"/>
              </a:solidFill>
              <a:latin typeface="Times New Roman" panose="02020603050405020304" pitchFamily="18" charset="0"/>
              <a:cs typeface="Times New Roman" panose="02020603050405020304" pitchFamily="18" charset="0"/>
            </a:endParaRPr>
          </a:p>
        </p:txBody>
      </p:sp>
      <p:sp>
        <p:nvSpPr>
          <p:cNvPr id="26628" name="文本框 8"/>
          <p:cNvSpPr txBox="1">
            <a:spLocks noChangeArrowheads="1"/>
          </p:cNvSpPr>
          <p:nvPr/>
        </p:nvSpPr>
        <p:spPr bwMode="auto">
          <a:xfrm>
            <a:off x="4057650" y="2470150"/>
            <a:ext cx="4662488" cy="976313"/>
          </a:xfrm>
          <a:prstGeom prst="rect">
            <a:avLst/>
          </a:prstGeom>
          <a:noFill/>
          <a:ln w="9525">
            <a:noFill/>
            <a:miter lim="800000"/>
          </a:ln>
        </p:spPr>
        <p:txBody>
          <a:bodyPr>
            <a:spAutoFit/>
          </a:bodyPr>
          <a:lstStyle/>
          <a:p>
            <a:pPr algn="ctr" eaLnBrk="1" hangingPunct="1"/>
            <a:r>
              <a:rPr lang="zh-CN" altLang="en-US" sz="2800" b="1" dirty="0">
                <a:solidFill>
                  <a:srgbClr val="F99825"/>
                </a:solidFill>
                <a:latin typeface="微软雅黑" panose="020B0503020204020204" pitchFamily="34" charset="-122"/>
                <a:ea typeface="微软雅黑" panose="020B0503020204020204" pitchFamily="34" charset="-122"/>
              </a:rPr>
              <a:t>我们的主要产品</a:t>
            </a:r>
          </a:p>
          <a:p>
            <a:pPr algn="ctr" eaLnBrk="1" hangingPunct="1"/>
            <a:r>
              <a:rPr lang="zh-CN" altLang="en-US" sz="2800" b="1" dirty="0">
                <a:solidFill>
                  <a:srgbClr val="F99825"/>
                </a:solidFill>
                <a:latin typeface="微软雅黑" panose="020B0503020204020204" pitchFamily="34" charset="-122"/>
                <a:ea typeface="微软雅黑" panose="020B0503020204020204" pitchFamily="34" charset="-122"/>
              </a:rPr>
              <a:t>Our product</a:t>
            </a:r>
          </a:p>
        </p:txBody>
      </p:sp>
      <p:cxnSp>
        <p:nvCxnSpPr>
          <p:cNvPr id="26629" name="直接连接符 10"/>
          <p:cNvCxnSpPr>
            <a:cxnSpLocks noChangeShapeType="1"/>
          </p:cNvCxnSpPr>
          <p:nvPr/>
        </p:nvCxnSpPr>
        <p:spPr bwMode="auto">
          <a:xfrm>
            <a:off x="4195763" y="3384550"/>
            <a:ext cx="4608512" cy="0"/>
          </a:xfrm>
          <a:prstGeom prst="line">
            <a:avLst/>
          </a:prstGeom>
          <a:noFill/>
          <a:ln w="12700">
            <a:solidFill>
              <a:schemeClr val="tx1"/>
            </a:solidFill>
            <a:round/>
            <a:headEnd type="oval" w="med" len="med"/>
            <a:tailEnd type="oval"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矩形 15"/>
          <p:cNvSpPr>
            <a:spLocks noChangeArrowheads="1"/>
          </p:cNvSpPr>
          <p:nvPr/>
        </p:nvSpPr>
        <p:spPr bwMode="auto">
          <a:xfrm rot="-5400000">
            <a:off x="165894" y="2521744"/>
            <a:ext cx="2651125" cy="830263"/>
          </a:xfrm>
          <a:prstGeom prst="rect">
            <a:avLst/>
          </a:prstGeom>
          <a:noFill/>
          <a:ln w="9525">
            <a:noFill/>
            <a:miter lim="800000"/>
          </a:ln>
        </p:spPr>
        <p:txBody>
          <a:bodyPr wrap="none">
            <a:spAutoFit/>
          </a:bodyPr>
          <a:lstStyle/>
          <a:p>
            <a:pPr eaLnBrk="1" hangingPunct="1"/>
            <a:endParaRPr lang="en-US" altLang="zh-CN" sz="2400">
              <a:solidFill>
                <a:srgbClr val="C5C5C5"/>
              </a:solidFill>
              <a:latin typeface="Elephant" panose="02020904090505020303" pitchFamily="18" charset="0"/>
              <a:ea typeface="华文中宋" panose="02010600040101010101" pitchFamily="2" charset="-122"/>
            </a:endParaRPr>
          </a:p>
          <a:p>
            <a:pPr eaLnBrk="1" hangingPunct="1"/>
            <a:r>
              <a:rPr lang="en-US" altLang="zh-CN" sz="2400">
                <a:solidFill>
                  <a:srgbClr val="C5C5C5"/>
                </a:solidFill>
                <a:latin typeface="Elephant" panose="02020904090505020303" pitchFamily="18" charset="0"/>
                <a:ea typeface="华文中宋" panose="02010600040101010101" pitchFamily="2" charset="-122"/>
              </a:rPr>
              <a:t>CONTENTS</a:t>
            </a:r>
            <a:endParaRPr lang="zh-CN" altLang="en-US" sz="2400">
              <a:solidFill>
                <a:srgbClr val="C5C5C5"/>
              </a:solidFill>
              <a:latin typeface="Elephant" panose="02020904090505020303" pitchFamily="18" charset="0"/>
              <a:ea typeface="华文中宋" panose="02010600040101010101" pitchFamily="2" charset="-122"/>
            </a:endParaRPr>
          </a:p>
        </p:txBody>
      </p:sp>
      <p:sp>
        <p:nvSpPr>
          <p:cNvPr id="17" name="矩形 3"/>
          <p:cNvSpPr>
            <a:spLocks noChangeArrowheads="1"/>
          </p:cNvSpPr>
          <p:nvPr/>
        </p:nvSpPr>
        <p:spPr bwMode="auto">
          <a:xfrm>
            <a:off x="2174875" y="1277938"/>
            <a:ext cx="234950" cy="669925"/>
          </a:xfrm>
          <a:custGeom>
            <a:avLst/>
            <a:gdLst>
              <a:gd name="T0" fmla="*/ 0 w 235132"/>
              <a:gd name="T1" fmla="*/ 0 h 637965"/>
              <a:gd name="T2" fmla="*/ 234404 w 235132"/>
              <a:gd name="T3" fmla="*/ 0 h 637965"/>
              <a:gd name="T4" fmla="*/ 234403 w 235132"/>
              <a:gd name="T5" fmla="*/ 775736 h 637965"/>
              <a:gd name="T6" fmla="*/ 0 w 235132"/>
              <a:gd name="T7" fmla="*/ 603585 h 637965"/>
              <a:gd name="T8" fmla="*/ 0 w 235132"/>
              <a:gd name="T9" fmla="*/ 0 h 637965"/>
              <a:gd name="T10" fmla="*/ 0 60000 65536"/>
              <a:gd name="T11" fmla="*/ 0 60000 65536"/>
              <a:gd name="T12" fmla="*/ 0 60000 65536"/>
              <a:gd name="T13" fmla="*/ 0 60000 65536"/>
              <a:gd name="T14" fmla="*/ 0 60000 65536"/>
              <a:gd name="T15" fmla="*/ 0 w 235132"/>
              <a:gd name="T16" fmla="*/ 0 h 637965"/>
              <a:gd name="T17" fmla="*/ 235132 w 235132"/>
              <a:gd name="T18" fmla="*/ 637965 h 637965"/>
            </a:gdLst>
            <a:ahLst/>
            <a:cxnLst>
              <a:cxn ang="T10">
                <a:pos x="T0" y="T1"/>
              </a:cxn>
              <a:cxn ang="T11">
                <a:pos x="T2" y="T3"/>
              </a:cxn>
              <a:cxn ang="T12">
                <a:pos x="T4" y="T5"/>
              </a:cxn>
              <a:cxn ang="T13">
                <a:pos x="T6" y="T7"/>
              </a:cxn>
              <a:cxn ang="T14">
                <a:pos x="T8" y="T9"/>
              </a:cxn>
            </a:cxnLst>
            <a:rect l="T15" t="T16" r="T17" b="T18"/>
            <a:pathLst>
              <a:path w="235132" h="637965">
                <a:moveTo>
                  <a:pt x="0" y="0"/>
                </a:moveTo>
                <a:lnTo>
                  <a:pt x="235132" y="0"/>
                </a:lnTo>
                <a:cubicBezTo>
                  <a:pt x="235132" y="212655"/>
                  <a:pt x="235131" y="425310"/>
                  <a:pt x="235131" y="637965"/>
                </a:cubicBezTo>
                <a:lnTo>
                  <a:pt x="0" y="496389"/>
                </a:lnTo>
                <a:lnTo>
                  <a:pt x="0" y="0"/>
                </a:lnTo>
                <a:close/>
              </a:path>
            </a:pathLst>
          </a:custGeom>
          <a:solidFill>
            <a:srgbClr val="F5A200"/>
          </a:solidFill>
          <a:ln w="9525">
            <a:noFill/>
            <a:round/>
          </a:ln>
        </p:spPr>
        <p:txBody>
          <a:bodyPr/>
          <a:lstStyle/>
          <a:p>
            <a:pPr eaLnBrk="1" fontAlgn="auto" hangingPunct="1">
              <a:spcBef>
                <a:spcPts val="0"/>
              </a:spcBef>
              <a:spcAft>
                <a:spcPts val="0"/>
              </a:spcAft>
              <a:defRPr/>
            </a:pPr>
            <a:endParaRPr lang="zh-CN" altLang="en-US" kern="0">
              <a:solidFill>
                <a:sysClr val="windowText" lastClr="000000"/>
              </a:solidFill>
            </a:endParaRPr>
          </a:p>
        </p:txBody>
      </p:sp>
      <p:sp>
        <p:nvSpPr>
          <p:cNvPr id="27652" name="矩形 17"/>
          <p:cNvSpPr>
            <a:spLocks noChangeArrowheads="1"/>
          </p:cNvSpPr>
          <p:nvPr/>
        </p:nvSpPr>
        <p:spPr bwMode="auto">
          <a:xfrm>
            <a:off x="2174875" y="1165225"/>
            <a:ext cx="5475288" cy="606425"/>
          </a:xfrm>
          <a:prstGeom prst="rect">
            <a:avLst/>
          </a:prstGeom>
          <a:solidFill>
            <a:srgbClr val="F99825"/>
          </a:solidFill>
          <a:ln w="9525">
            <a:noFill/>
            <a:miter lim="800000"/>
          </a:ln>
        </p:spPr>
        <p:txBody>
          <a:bodyPr lIns="647700" tIns="36195" rIns="36195" bIns="107950" anchor="ctr"/>
          <a:lstStyle/>
          <a:p>
            <a:pPr eaLnBrk="1" hangingPunct="1">
              <a:buFont typeface="Arial" panose="020B0604020202020204" pitchFamily="34" charset="0"/>
              <a:buNone/>
              <a:defRPr/>
            </a:pPr>
            <a:r>
              <a:rPr lang="zh-CN" altLang="en-US" b="1" dirty="0">
                <a:solidFill>
                  <a:srgbClr val="FFFFFF"/>
                </a:solidFill>
                <a:latin typeface="幼圆" panose="02010509060101010101" pitchFamily="49" charset="-122"/>
                <a:ea typeface="幼圆" panose="02010509060101010101" pitchFamily="49" charset="-122"/>
                <a:sym typeface="+mn-ea"/>
              </a:rPr>
              <a:t>消费电子（手机）类项目</a:t>
            </a:r>
          </a:p>
          <a:p>
            <a:pPr eaLnBrk="1" hangingPunct="1">
              <a:buFont typeface="Arial" panose="020B0604020202020204" pitchFamily="34" charset="0"/>
              <a:buNone/>
              <a:defRPr/>
            </a:pPr>
            <a:r>
              <a:rPr lang="zh-CN" altLang="en-US" b="1" noProof="1">
                <a:solidFill>
                  <a:srgbClr val="FFFFFF"/>
                </a:solidFill>
                <a:latin typeface="幼圆" panose="02010509060101010101" pitchFamily="49" charset="-122"/>
                <a:ea typeface="幼圆" panose="02010509060101010101" pitchFamily="49" charset="-122"/>
                <a:sym typeface="+mn-ea"/>
              </a:rPr>
              <a:t>Consumer electronics</a:t>
            </a:r>
            <a:r>
              <a:rPr lang="en-US" altLang="zh-CN" b="1" noProof="1">
                <a:solidFill>
                  <a:srgbClr val="FFFFFF"/>
                </a:solidFill>
                <a:latin typeface="幼圆" panose="02010509060101010101" pitchFamily="49" charset="-122"/>
                <a:ea typeface="幼圆" panose="02010509060101010101" pitchFamily="49" charset="-122"/>
                <a:sym typeface="+mn-ea"/>
              </a:rPr>
              <a:t>(mobilphone)</a:t>
            </a:r>
            <a:r>
              <a:rPr lang="zh-CN" altLang="en-US" b="1" noProof="1">
                <a:solidFill>
                  <a:srgbClr val="FFFFFF"/>
                </a:solidFill>
                <a:latin typeface="幼圆" panose="02010509060101010101" pitchFamily="49" charset="-122"/>
                <a:ea typeface="幼圆" panose="02010509060101010101" pitchFamily="49" charset="-122"/>
                <a:sym typeface="+mn-ea"/>
              </a:rPr>
              <a:t> projects</a:t>
            </a:r>
            <a:endParaRPr lang="zh-CN" altLang="en-US" b="1" dirty="0">
              <a:solidFill>
                <a:srgbClr val="FFFFFF"/>
              </a:solidFill>
              <a:latin typeface="幼圆" panose="02010509060101010101" pitchFamily="49" charset="-122"/>
              <a:ea typeface="幼圆" panose="02010509060101010101" pitchFamily="49" charset="-122"/>
              <a:sym typeface="+mn-ea"/>
            </a:endParaRPr>
          </a:p>
        </p:txBody>
      </p:sp>
      <p:sp>
        <p:nvSpPr>
          <p:cNvPr id="27653" name="文本框 18"/>
          <p:cNvSpPr txBox="1">
            <a:spLocks noChangeArrowheads="1"/>
          </p:cNvSpPr>
          <p:nvPr/>
        </p:nvSpPr>
        <p:spPr bwMode="auto">
          <a:xfrm>
            <a:off x="2409825" y="1304925"/>
            <a:ext cx="450850" cy="369888"/>
          </a:xfrm>
          <a:prstGeom prst="rect">
            <a:avLst/>
          </a:prstGeom>
          <a:noFill/>
          <a:ln w="9525">
            <a:noFill/>
            <a:miter lim="800000"/>
          </a:ln>
        </p:spPr>
        <p:txBody>
          <a:bodyPr lIns="0" rIns="0" anchor="ctr">
            <a:spAutoFit/>
          </a:bodyPr>
          <a:lstStyle/>
          <a:p>
            <a:pPr eaLnBrk="1" hangingPunct="1"/>
            <a:r>
              <a:rPr lang="en-US" altLang="zh-CN">
                <a:solidFill>
                  <a:srgbClr val="FFFFFF"/>
                </a:solidFill>
                <a:latin typeface="仿宋" panose="02010609060101010101" pitchFamily="49" charset="-122"/>
                <a:ea typeface="仿宋" panose="02010609060101010101" pitchFamily="49" charset="-122"/>
              </a:rPr>
              <a:t>01</a:t>
            </a:r>
            <a:endParaRPr lang="zh-CN" altLang="en-US">
              <a:solidFill>
                <a:srgbClr val="FFFFFF"/>
              </a:solidFill>
              <a:latin typeface="仿宋" panose="02010609060101010101" pitchFamily="49" charset="-122"/>
              <a:ea typeface="仿宋" panose="02010609060101010101" pitchFamily="49" charset="-122"/>
            </a:endParaRPr>
          </a:p>
        </p:txBody>
      </p:sp>
      <p:sp>
        <p:nvSpPr>
          <p:cNvPr id="20" name="矩形 3"/>
          <p:cNvSpPr>
            <a:spLocks noChangeArrowheads="1"/>
          </p:cNvSpPr>
          <p:nvPr/>
        </p:nvSpPr>
        <p:spPr bwMode="auto">
          <a:xfrm>
            <a:off x="2174875" y="2252663"/>
            <a:ext cx="234950" cy="669925"/>
          </a:xfrm>
          <a:custGeom>
            <a:avLst/>
            <a:gdLst>
              <a:gd name="T0" fmla="*/ 0 w 235132"/>
              <a:gd name="T1" fmla="*/ 0 h 637965"/>
              <a:gd name="T2" fmla="*/ 234404 w 235132"/>
              <a:gd name="T3" fmla="*/ 0 h 637965"/>
              <a:gd name="T4" fmla="*/ 234403 w 235132"/>
              <a:gd name="T5" fmla="*/ 775736 h 637965"/>
              <a:gd name="T6" fmla="*/ 0 w 235132"/>
              <a:gd name="T7" fmla="*/ 603585 h 637965"/>
              <a:gd name="T8" fmla="*/ 0 w 235132"/>
              <a:gd name="T9" fmla="*/ 0 h 637965"/>
              <a:gd name="T10" fmla="*/ 0 60000 65536"/>
              <a:gd name="T11" fmla="*/ 0 60000 65536"/>
              <a:gd name="T12" fmla="*/ 0 60000 65536"/>
              <a:gd name="T13" fmla="*/ 0 60000 65536"/>
              <a:gd name="T14" fmla="*/ 0 60000 65536"/>
              <a:gd name="T15" fmla="*/ 0 w 235132"/>
              <a:gd name="T16" fmla="*/ 0 h 637965"/>
              <a:gd name="T17" fmla="*/ 235132 w 235132"/>
              <a:gd name="T18" fmla="*/ 637965 h 637965"/>
            </a:gdLst>
            <a:ahLst/>
            <a:cxnLst>
              <a:cxn ang="T10">
                <a:pos x="T0" y="T1"/>
              </a:cxn>
              <a:cxn ang="T11">
                <a:pos x="T2" y="T3"/>
              </a:cxn>
              <a:cxn ang="T12">
                <a:pos x="T4" y="T5"/>
              </a:cxn>
              <a:cxn ang="T13">
                <a:pos x="T6" y="T7"/>
              </a:cxn>
              <a:cxn ang="T14">
                <a:pos x="T8" y="T9"/>
              </a:cxn>
            </a:cxnLst>
            <a:rect l="T15" t="T16" r="T17" b="T18"/>
            <a:pathLst>
              <a:path w="235132" h="637965">
                <a:moveTo>
                  <a:pt x="0" y="0"/>
                </a:moveTo>
                <a:lnTo>
                  <a:pt x="235132" y="0"/>
                </a:lnTo>
                <a:cubicBezTo>
                  <a:pt x="235132" y="212655"/>
                  <a:pt x="235131" y="425310"/>
                  <a:pt x="235131" y="637965"/>
                </a:cubicBezTo>
                <a:lnTo>
                  <a:pt x="0" y="496389"/>
                </a:lnTo>
                <a:lnTo>
                  <a:pt x="0" y="0"/>
                </a:lnTo>
                <a:close/>
              </a:path>
            </a:pathLst>
          </a:custGeom>
          <a:solidFill>
            <a:srgbClr val="F5A200"/>
          </a:solidFill>
          <a:ln w="9525">
            <a:noFill/>
            <a:round/>
          </a:ln>
        </p:spPr>
        <p:txBody>
          <a:bodyPr/>
          <a:lstStyle/>
          <a:p>
            <a:pPr eaLnBrk="1" fontAlgn="auto" hangingPunct="1">
              <a:spcBef>
                <a:spcPts val="0"/>
              </a:spcBef>
              <a:spcAft>
                <a:spcPts val="0"/>
              </a:spcAft>
              <a:defRPr/>
            </a:pPr>
            <a:endParaRPr lang="zh-CN" altLang="en-US" kern="0">
              <a:solidFill>
                <a:sysClr val="windowText" lastClr="000000"/>
              </a:solidFill>
            </a:endParaRPr>
          </a:p>
        </p:txBody>
      </p:sp>
      <p:sp>
        <p:nvSpPr>
          <p:cNvPr id="27655" name="矩形 21"/>
          <p:cNvSpPr>
            <a:spLocks noChangeArrowheads="1"/>
          </p:cNvSpPr>
          <p:nvPr/>
        </p:nvSpPr>
        <p:spPr bwMode="auto">
          <a:xfrm>
            <a:off x="2174875" y="2155825"/>
            <a:ext cx="5475288" cy="612775"/>
          </a:xfrm>
          <a:prstGeom prst="rect">
            <a:avLst/>
          </a:prstGeom>
          <a:solidFill>
            <a:srgbClr val="FAAA38"/>
          </a:solidFill>
          <a:ln w="9525">
            <a:noFill/>
            <a:miter lim="800000"/>
          </a:ln>
        </p:spPr>
        <p:txBody>
          <a:bodyPr lIns="647700" tIns="36195" rIns="36195" bIns="107950" anchor="ctr"/>
          <a:lstStyle/>
          <a:p>
            <a:pPr eaLnBrk="1" hangingPunct="1"/>
            <a:r>
              <a:rPr lang="zh-CN" altLang="en-US" b="1" dirty="0">
                <a:solidFill>
                  <a:srgbClr val="FFFFFF"/>
                </a:solidFill>
                <a:latin typeface="幼圆" panose="02010509060101010101" pitchFamily="49" charset="-122"/>
                <a:ea typeface="幼圆" panose="02010509060101010101" pitchFamily="49" charset="-122"/>
              </a:rPr>
              <a:t>汽车制造类项目</a:t>
            </a:r>
          </a:p>
          <a:p>
            <a:pPr eaLnBrk="1" hangingPunct="1"/>
            <a:r>
              <a:rPr lang="zh-CN" altLang="en-US" b="1" dirty="0">
                <a:solidFill>
                  <a:srgbClr val="FFFFFF"/>
                </a:solidFill>
                <a:latin typeface="幼圆" panose="02010509060101010101" pitchFamily="49" charset="-122"/>
                <a:ea typeface="幼圆" panose="02010509060101010101" pitchFamily="49" charset="-122"/>
              </a:rPr>
              <a:t>Automobile manufacturing projects</a:t>
            </a:r>
          </a:p>
        </p:txBody>
      </p:sp>
      <p:sp>
        <p:nvSpPr>
          <p:cNvPr id="27656" name="文本框 22"/>
          <p:cNvSpPr txBox="1">
            <a:spLocks noChangeArrowheads="1"/>
          </p:cNvSpPr>
          <p:nvPr/>
        </p:nvSpPr>
        <p:spPr bwMode="auto">
          <a:xfrm>
            <a:off x="2409825" y="2327275"/>
            <a:ext cx="450850" cy="368300"/>
          </a:xfrm>
          <a:prstGeom prst="rect">
            <a:avLst/>
          </a:prstGeom>
          <a:noFill/>
          <a:ln w="9525">
            <a:noFill/>
            <a:miter lim="800000"/>
          </a:ln>
        </p:spPr>
        <p:txBody>
          <a:bodyPr lIns="0" rIns="0" anchor="ctr">
            <a:spAutoFit/>
          </a:bodyPr>
          <a:lstStyle/>
          <a:p>
            <a:pPr eaLnBrk="1" hangingPunct="1"/>
            <a:r>
              <a:rPr lang="en-US" altLang="zh-CN">
                <a:solidFill>
                  <a:srgbClr val="FFFFFF"/>
                </a:solidFill>
                <a:latin typeface="仿宋" panose="02010609060101010101" pitchFamily="49" charset="-122"/>
                <a:ea typeface="仿宋" panose="02010609060101010101" pitchFamily="49" charset="-122"/>
              </a:rPr>
              <a:t>02</a:t>
            </a:r>
            <a:endParaRPr lang="zh-CN" altLang="en-US">
              <a:solidFill>
                <a:srgbClr val="FFFFFF"/>
              </a:solidFill>
              <a:latin typeface="仿宋" panose="02010609060101010101" pitchFamily="49" charset="-122"/>
              <a:ea typeface="仿宋" panose="02010609060101010101" pitchFamily="49" charset="-122"/>
            </a:endParaRPr>
          </a:p>
        </p:txBody>
      </p:sp>
      <p:grpSp>
        <p:nvGrpSpPr>
          <p:cNvPr id="27657" name="组合 22"/>
          <p:cNvGrpSpPr/>
          <p:nvPr/>
        </p:nvGrpSpPr>
        <p:grpSpPr bwMode="auto">
          <a:xfrm>
            <a:off x="2174876" y="3101975"/>
            <a:ext cx="5475288" cy="774700"/>
            <a:chOff x="2174875" y="3891597"/>
            <a:chExt cx="5475605" cy="774065"/>
          </a:xfrm>
        </p:grpSpPr>
        <p:sp>
          <p:nvSpPr>
            <p:cNvPr id="24" name="矩形 21"/>
            <p:cNvSpPr>
              <a:spLocks noChangeArrowheads="1"/>
            </p:cNvSpPr>
            <p:nvPr/>
          </p:nvSpPr>
          <p:spPr bwMode="auto">
            <a:xfrm>
              <a:off x="2174875" y="3891597"/>
              <a:ext cx="5475605" cy="620204"/>
            </a:xfrm>
            <a:prstGeom prst="rect">
              <a:avLst/>
            </a:prstGeom>
            <a:solidFill>
              <a:srgbClr val="FAAA38"/>
            </a:solidFill>
            <a:ln w="9525">
              <a:noFill/>
              <a:miter lim="800000"/>
            </a:ln>
          </p:spPr>
          <p:txBody>
            <a:bodyPr lIns="647700" tIns="36195" rIns="36195" bIns="107950" anchor="ctr"/>
            <a:lstStyle/>
            <a:p>
              <a:pPr eaLnBrk="1" fontAlgn="auto" hangingPunct="1">
                <a:spcBef>
                  <a:spcPts val="0"/>
                </a:spcBef>
                <a:spcAft>
                  <a:spcPts val="0"/>
                </a:spcAft>
                <a:defRPr/>
              </a:pPr>
              <a:r>
                <a:rPr lang="zh-CN" altLang="en-US" b="1" dirty="0">
                  <a:solidFill>
                    <a:srgbClr val="FFFFFF"/>
                  </a:solidFill>
                  <a:latin typeface="幼圆" panose="02010509060101010101" pitchFamily="49" charset="-122"/>
                  <a:ea typeface="幼圆" panose="02010509060101010101" pitchFamily="49" charset="-122"/>
                  <a:sym typeface="+mn-ea"/>
                </a:rPr>
                <a:t>家用电器类项目</a:t>
              </a:r>
            </a:p>
            <a:p>
              <a:pPr eaLnBrk="1" fontAlgn="auto" hangingPunct="1">
                <a:spcBef>
                  <a:spcPts val="0"/>
                </a:spcBef>
                <a:spcAft>
                  <a:spcPts val="0"/>
                </a:spcAft>
                <a:defRPr/>
              </a:pPr>
              <a:r>
                <a:rPr lang="en-US" altLang="zh-CN" b="1" dirty="0">
                  <a:solidFill>
                    <a:srgbClr val="FFFFFF"/>
                  </a:solidFill>
                  <a:latin typeface="幼圆" panose="02010509060101010101" pitchFamily="49" charset="-122"/>
                  <a:ea typeface="幼圆" panose="02010509060101010101" pitchFamily="49" charset="-122"/>
                  <a:sym typeface="+mn-ea"/>
                </a:rPr>
                <a:t>Household Electric Appliances project</a:t>
              </a:r>
            </a:p>
          </p:txBody>
        </p:sp>
        <p:grpSp>
          <p:nvGrpSpPr>
            <p:cNvPr id="27669" name="组合 21"/>
            <p:cNvGrpSpPr/>
            <p:nvPr/>
          </p:nvGrpSpPr>
          <p:grpSpPr bwMode="auto">
            <a:xfrm>
              <a:off x="2174875" y="3995737"/>
              <a:ext cx="607855" cy="669925"/>
              <a:chOff x="2174875" y="3995737"/>
              <a:chExt cx="607855" cy="669925"/>
            </a:xfrm>
          </p:grpSpPr>
          <p:sp>
            <p:nvSpPr>
              <p:cNvPr id="26" name="矩形 3"/>
              <p:cNvSpPr>
                <a:spLocks noChangeArrowheads="1"/>
              </p:cNvSpPr>
              <p:nvPr/>
            </p:nvSpPr>
            <p:spPr bwMode="auto">
              <a:xfrm>
                <a:off x="2174875" y="3996287"/>
                <a:ext cx="234964" cy="669375"/>
              </a:xfrm>
              <a:custGeom>
                <a:avLst/>
                <a:gdLst>
                  <a:gd name="T0" fmla="*/ 0 w 235132"/>
                  <a:gd name="T1" fmla="*/ 0 h 637965"/>
                  <a:gd name="T2" fmla="*/ 234404 w 235132"/>
                  <a:gd name="T3" fmla="*/ 0 h 637965"/>
                  <a:gd name="T4" fmla="*/ 234403 w 235132"/>
                  <a:gd name="T5" fmla="*/ 775736 h 637965"/>
                  <a:gd name="T6" fmla="*/ 0 w 235132"/>
                  <a:gd name="T7" fmla="*/ 603585 h 637965"/>
                  <a:gd name="T8" fmla="*/ 0 w 235132"/>
                  <a:gd name="T9" fmla="*/ 0 h 637965"/>
                  <a:gd name="T10" fmla="*/ 0 60000 65536"/>
                  <a:gd name="T11" fmla="*/ 0 60000 65536"/>
                  <a:gd name="T12" fmla="*/ 0 60000 65536"/>
                  <a:gd name="T13" fmla="*/ 0 60000 65536"/>
                  <a:gd name="T14" fmla="*/ 0 60000 65536"/>
                  <a:gd name="T15" fmla="*/ 0 w 235132"/>
                  <a:gd name="T16" fmla="*/ 0 h 637965"/>
                  <a:gd name="T17" fmla="*/ 235132 w 235132"/>
                  <a:gd name="T18" fmla="*/ 637965 h 637965"/>
                </a:gdLst>
                <a:ahLst/>
                <a:cxnLst>
                  <a:cxn ang="T10">
                    <a:pos x="T0" y="T1"/>
                  </a:cxn>
                  <a:cxn ang="T11">
                    <a:pos x="T2" y="T3"/>
                  </a:cxn>
                  <a:cxn ang="T12">
                    <a:pos x="T4" y="T5"/>
                  </a:cxn>
                  <a:cxn ang="T13">
                    <a:pos x="T6" y="T7"/>
                  </a:cxn>
                  <a:cxn ang="T14">
                    <a:pos x="T8" y="T9"/>
                  </a:cxn>
                </a:cxnLst>
                <a:rect l="T15" t="T16" r="T17" b="T18"/>
                <a:pathLst>
                  <a:path w="235132" h="637965">
                    <a:moveTo>
                      <a:pt x="0" y="0"/>
                    </a:moveTo>
                    <a:lnTo>
                      <a:pt x="235132" y="0"/>
                    </a:lnTo>
                    <a:cubicBezTo>
                      <a:pt x="235132" y="212655"/>
                      <a:pt x="235131" y="425310"/>
                      <a:pt x="235131" y="637965"/>
                    </a:cubicBezTo>
                    <a:lnTo>
                      <a:pt x="0" y="496389"/>
                    </a:lnTo>
                    <a:lnTo>
                      <a:pt x="0" y="0"/>
                    </a:lnTo>
                    <a:close/>
                  </a:path>
                </a:pathLst>
              </a:custGeom>
              <a:solidFill>
                <a:srgbClr val="F5A200"/>
              </a:solidFill>
              <a:ln w="9525">
                <a:noFill/>
                <a:round/>
              </a:ln>
            </p:spPr>
            <p:txBody>
              <a:bodyPr/>
              <a:lstStyle/>
              <a:p>
                <a:pPr eaLnBrk="1" fontAlgn="auto" hangingPunct="1">
                  <a:spcBef>
                    <a:spcPts val="0"/>
                  </a:spcBef>
                  <a:spcAft>
                    <a:spcPts val="0"/>
                  </a:spcAft>
                  <a:defRPr/>
                </a:pPr>
                <a:endParaRPr lang="zh-CN" altLang="en-US" kern="0">
                  <a:solidFill>
                    <a:sysClr val="windowText" lastClr="000000"/>
                  </a:solidFill>
                </a:endParaRPr>
              </a:p>
            </p:txBody>
          </p:sp>
          <p:sp>
            <p:nvSpPr>
              <p:cNvPr id="27671" name="文本框 25"/>
              <p:cNvSpPr txBox="1">
                <a:spLocks noChangeArrowheads="1"/>
              </p:cNvSpPr>
              <p:nvPr/>
            </p:nvSpPr>
            <p:spPr bwMode="auto">
              <a:xfrm>
                <a:off x="2332047" y="4070837"/>
                <a:ext cx="450876" cy="367998"/>
              </a:xfrm>
              <a:prstGeom prst="rect">
                <a:avLst/>
              </a:prstGeom>
              <a:noFill/>
              <a:ln w="9525">
                <a:noFill/>
                <a:miter lim="800000"/>
              </a:ln>
            </p:spPr>
            <p:txBody>
              <a:bodyPr lIns="0" rIns="0" anchor="ctr">
                <a:spAutoFit/>
              </a:bodyPr>
              <a:lstStyle/>
              <a:p>
                <a:pPr eaLnBrk="1" hangingPunct="1"/>
                <a:r>
                  <a:rPr lang="en-US" altLang="zh-CN">
                    <a:solidFill>
                      <a:srgbClr val="FFFFFF"/>
                    </a:solidFill>
                    <a:latin typeface="仿宋" panose="02010609060101010101" pitchFamily="49" charset="-122"/>
                    <a:ea typeface="仿宋" panose="02010609060101010101" pitchFamily="49" charset="-122"/>
                  </a:rPr>
                  <a:t>03</a:t>
                </a:r>
                <a:endParaRPr lang="zh-CN" altLang="en-US">
                  <a:solidFill>
                    <a:srgbClr val="FFFFFF"/>
                  </a:solidFill>
                  <a:latin typeface="仿宋" panose="02010609060101010101" pitchFamily="49" charset="-122"/>
                  <a:ea typeface="仿宋" panose="02010609060101010101" pitchFamily="49" charset="-122"/>
                </a:endParaRPr>
              </a:p>
            </p:txBody>
          </p:sp>
        </p:grpSp>
      </p:grpSp>
      <p:grpSp>
        <p:nvGrpSpPr>
          <p:cNvPr id="27659" name="组合 22"/>
          <p:cNvGrpSpPr/>
          <p:nvPr/>
        </p:nvGrpSpPr>
        <p:grpSpPr bwMode="auto">
          <a:xfrm>
            <a:off x="2174875" y="5075040"/>
            <a:ext cx="5475287" cy="774700"/>
            <a:chOff x="2174875" y="3891597"/>
            <a:chExt cx="5475605" cy="774065"/>
          </a:xfrm>
        </p:grpSpPr>
        <p:sp>
          <p:nvSpPr>
            <p:cNvPr id="21" name="矩形 21"/>
            <p:cNvSpPr>
              <a:spLocks noChangeArrowheads="1"/>
            </p:cNvSpPr>
            <p:nvPr/>
          </p:nvSpPr>
          <p:spPr bwMode="auto">
            <a:xfrm>
              <a:off x="2174875" y="3891597"/>
              <a:ext cx="5475605" cy="620204"/>
            </a:xfrm>
            <a:prstGeom prst="rect">
              <a:avLst/>
            </a:prstGeom>
            <a:solidFill>
              <a:srgbClr val="FAAA38"/>
            </a:solidFill>
            <a:ln w="9525">
              <a:noFill/>
              <a:miter lim="800000"/>
            </a:ln>
          </p:spPr>
          <p:txBody>
            <a:bodyPr lIns="647700" tIns="36195" rIns="36195" bIns="107950" anchor="ctr"/>
            <a:lstStyle/>
            <a:p>
              <a:pPr eaLnBrk="1" fontAlgn="auto" hangingPunct="1">
                <a:spcBef>
                  <a:spcPts val="0"/>
                </a:spcBef>
                <a:spcAft>
                  <a:spcPts val="0"/>
                </a:spcAft>
                <a:defRPr/>
              </a:pPr>
              <a:r>
                <a:rPr lang="zh-CN" altLang="en-US" b="1" kern="0" dirty="0">
                  <a:solidFill>
                    <a:srgbClr val="FFFFFF"/>
                  </a:solidFill>
                  <a:latin typeface="幼圆" panose="02010509060101010101" pitchFamily="49" charset="-122"/>
                  <a:ea typeface="幼圆" panose="02010509060101010101" pitchFamily="49" charset="-122"/>
                  <a:sym typeface="+mn-ea"/>
                </a:rPr>
                <a:t>轨道交通类项目</a:t>
              </a:r>
            </a:p>
            <a:p>
              <a:pPr eaLnBrk="1" fontAlgn="auto" hangingPunct="1">
                <a:spcBef>
                  <a:spcPts val="0"/>
                </a:spcBef>
                <a:spcAft>
                  <a:spcPts val="0"/>
                </a:spcAft>
                <a:defRPr/>
              </a:pPr>
              <a:r>
                <a:rPr lang="en-US" altLang="zh-CN" b="1" kern="0" dirty="0">
                  <a:solidFill>
                    <a:srgbClr val="FFFFFF"/>
                  </a:solidFill>
                  <a:latin typeface="幼圆" panose="02010509060101010101" pitchFamily="49" charset="-122"/>
                  <a:ea typeface="幼圆" panose="02010509060101010101" pitchFamily="49" charset="-122"/>
                  <a:sym typeface="+mn-ea"/>
                </a:rPr>
                <a:t>High-speed train supporting project</a:t>
              </a:r>
              <a:endParaRPr lang="zh-CN" altLang="en-US" b="1" kern="0" dirty="0">
                <a:solidFill>
                  <a:srgbClr val="FFFFFF"/>
                </a:solidFill>
                <a:latin typeface="幼圆" panose="02010509060101010101" pitchFamily="49" charset="-122"/>
                <a:ea typeface="幼圆" panose="02010509060101010101" pitchFamily="49" charset="-122"/>
                <a:sym typeface="+mn-ea"/>
              </a:endParaRPr>
            </a:p>
          </p:txBody>
        </p:sp>
        <p:grpSp>
          <p:nvGrpSpPr>
            <p:cNvPr id="27661" name="组合 21"/>
            <p:cNvGrpSpPr/>
            <p:nvPr/>
          </p:nvGrpSpPr>
          <p:grpSpPr bwMode="auto">
            <a:xfrm>
              <a:off x="2174875" y="3996286"/>
              <a:ext cx="608048" cy="669376"/>
              <a:chOff x="2174875" y="3996286"/>
              <a:chExt cx="608048" cy="669376"/>
            </a:xfrm>
          </p:grpSpPr>
          <p:sp>
            <p:nvSpPr>
              <p:cNvPr id="23" name="矩形 3"/>
              <p:cNvSpPr>
                <a:spLocks noChangeArrowheads="1"/>
              </p:cNvSpPr>
              <p:nvPr/>
            </p:nvSpPr>
            <p:spPr bwMode="auto">
              <a:xfrm>
                <a:off x="2174875" y="3996286"/>
                <a:ext cx="234964" cy="669376"/>
              </a:xfrm>
              <a:custGeom>
                <a:avLst/>
                <a:gdLst>
                  <a:gd name="T0" fmla="*/ 0 w 235132"/>
                  <a:gd name="T1" fmla="*/ 0 h 637965"/>
                  <a:gd name="T2" fmla="*/ 234404 w 235132"/>
                  <a:gd name="T3" fmla="*/ 0 h 637965"/>
                  <a:gd name="T4" fmla="*/ 234403 w 235132"/>
                  <a:gd name="T5" fmla="*/ 775736 h 637965"/>
                  <a:gd name="T6" fmla="*/ 0 w 235132"/>
                  <a:gd name="T7" fmla="*/ 603585 h 637965"/>
                  <a:gd name="T8" fmla="*/ 0 w 235132"/>
                  <a:gd name="T9" fmla="*/ 0 h 637965"/>
                  <a:gd name="T10" fmla="*/ 0 60000 65536"/>
                  <a:gd name="T11" fmla="*/ 0 60000 65536"/>
                  <a:gd name="T12" fmla="*/ 0 60000 65536"/>
                  <a:gd name="T13" fmla="*/ 0 60000 65536"/>
                  <a:gd name="T14" fmla="*/ 0 60000 65536"/>
                  <a:gd name="T15" fmla="*/ 0 w 235132"/>
                  <a:gd name="T16" fmla="*/ 0 h 637965"/>
                  <a:gd name="T17" fmla="*/ 235132 w 235132"/>
                  <a:gd name="T18" fmla="*/ 637965 h 637965"/>
                </a:gdLst>
                <a:ahLst/>
                <a:cxnLst>
                  <a:cxn ang="T10">
                    <a:pos x="T0" y="T1"/>
                  </a:cxn>
                  <a:cxn ang="T11">
                    <a:pos x="T2" y="T3"/>
                  </a:cxn>
                  <a:cxn ang="T12">
                    <a:pos x="T4" y="T5"/>
                  </a:cxn>
                  <a:cxn ang="T13">
                    <a:pos x="T6" y="T7"/>
                  </a:cxn>
                  <a:cxn ang="T14">
                    <a:pos x="T8" y="T9"/>
                  </a:cxn>
                </a:cxnLst>
                <a:rect l="T15" t="T16" r="T17" b="T18"/>
                <a:pathLst>
                  <a:path w="235132" h="637965">
                    <a:moveTo>
                      <a:pt x="0" y="0"/>
                    </a:moveTo>
                    <a:lnTo>
                      <a:pt x="235132" y="0"/>
                    </a:lnTo>
                    <a:cubicBezTo>
                      <a:pt x="235132" y="212655"/>
                      <a:pt x="235131" y="425310"/>
                      <a:pt x="235131" y="637965"/>
                    </a:cubicBezTo>
                    <a:lnTo>
                      <a:pt x="0" y="496389"/>
                    </a:lnTo>
                    <a:lnTo>
                      <a:pt x="0" y="0"/>
                    </a:lnTo>
                    <a:close/>
                  </a:path>
                </a:pathLst>
              </a:custGeom>
              <a:solidFill>
                <a:srgbClr val="F5A200"/>
              </a:solidFill>
              <a:ln w="9525">
                <a:noFill/>
                <a:round/>
              </a:ln>
            </p:spPr>
            <p:txBody>
              <a:bodyPr/>
              <a:lstStyle/>
              <a:p>
                <a:pPr eaLnBrk="1" fontAlgn="auto" hangingPunct="1">
                  <a:spcBef>
                    <a:spcPts val="0"/>
                  </a:spcBef>
                  <a:spcAft>
                    <a:spcPts val="0"/>
                  </a:spcAft>
                  <a:defRPr/>
                </a:pPr>
                <a:endParaRPr lang="zh-CN" altLang="en-US" kern="0">
                  <a:solidFill>
                    <a:sysClr val="windowText" lastClr="000000"/>
                  </a:solidFill>
                </a:endParaRPr>
              </a:p>
            </p:txBody>
          </p:sp>
          <p:sp>
            <p:nvSpPr>
              <p:cNvPr id="27663" name="文本框 25"/>
              <p:cNvSpPr txBox="1">
                <a:spLocks noChangeArrowheads="1"/>
              </p:cNvSpPr>
              <p:nvPr/>
            </p:nvSpPr>
            <p:spPr bwMode="auto">
              <a:xfrm>
                <a:off x="2332047" y="4070837"/>
                <a:ext cx="450876" cy="367998"/>
              </a:xfrm>
              <a:prstGeom prst="rect">
                <a:avLst/>
              </a:prstGeom>
              <a:noFill/>
              <a:ln w="9525">
                <a:noFill/>
                <a:miter lim="800000"/>
              </a:ln>
            </p:spPr>
            <p:txBody>
              <a:bodyPr lIns="0" rIns="0" anchor="ctr">
                <a:spAutoFit/>
              </a:bodyPr>
              <a:lstStyle/>
              <a:p>
                <a:pPr eaLnBrk="1" hangingPunct="1"/>
                <a:r>
                  <a:rPr lang="en-US" altLang="zh-CN" dirty="0">
                    <a:solidFill>
                      <a:srgbClr val="FFFFFF"/>
                    </a:solidFill>
                    <a:latin typeface="仿宋" panose="02010609060101010101" pitchFamily="49" charset="-122"/>
                    <a:ea typeface="仿宋" panose="02010609060101010101" pitchFamily="49" charset="-122"/>
                  </a:rPr>
                  <a:t>05</a:t>
                </a:r>
                <a:endParaRPr lang="zh-CN" altLang="en-US" dirty="0">
                  <a:solidFill>
                    <a:srgbClr val="FFFFFF"/>
                  </a:solidFill>
                  <a:latin typeface="仿宋" panose="02010609060101010101" pitchFamily="49" charset="-122"/>
                  <a:ea typeface="仿宋" panose="02010609060101010101" pitchFamily="49" charset="-122"/>
                </a:endParaRPr>
              </a:p>
            </p:txBody>
          </p:sp>
        </p:grpSp>
      </p:grpSp>
      <p:grpSp>
        <p:nvGrpSpPr>
          <p:cNvPr id="29" name="组合 22"/>
          <p:cNvGrpSpPr/>
          <p:nvPr/>
        </p:nvGrpSpPr>
        <p:grpSpPr bwMode="auto">
          <a:xfrm>
            <a:off x="2174875" y="4094163"/>
            <a:ext cx="5475288" cy="774700"/>
            <a:chOff x="2174875" y="3891597"/>
            <a:chExt cx="5475605" cy="774065"/>
          </a:xfrm>
        </p:grpSpPr>
        <p:sp>
          <p:nvSpPr>
            <p:cNvPr id="30" name="矩形 21"/>
            <p:cNvSpPr>
              <a:spLocks noChangeArrowheads="1"/>
            </p:cNvSpPr>
            <p:nvPr/>
          </p:nvSpPr>
          <p:spPr bwMode="auto">
            <a:xfrm>
              <a:off x="2174875" y="3891597"/>
              <a:ext cx="5475605" cy="620203"/>
            </a:xfrm>
            <a:prstGeom prst="rect">
              <a:avLst/>
            </a:prstGeom>
            <a:solidFill>
              <a:srgbClr val="FAAA38"/>
            </a:solidFill>
            <a:ln w="9525">
              <a:noFill/>
              <a:miter lim="800000"/>
            </a:ln>
          </p:spPr>
          <p:txBody>
            <a:bodyPr lIns="647700" tIns="36195" rIns="36195" bIns="107950" anchor="ctr"/>
            <a:lstStyle/>
            <a:p>
              <a:pPr eaLnBrk="1" fontAlgn="auto" hangingPunct="1">
                <a:spcBef>
                  <a:spcPts val="0"/>
                </a:spcBef>
                <a:spcAft>
                  <a:spcPts val="0"/>
                </a:spcAft>
                <a:defRPr/>
              </a:pPr>
              <a:r>
                <a:rPr lang="zh-CN" altLang="en-US" b="1" kern="0" dirty="0">
                  <a:solidFill>
                    <a:srgbClr val="FFFFFF"/>
                  </a:solidFill>
                  <a:latin typeface="幼圆" panose="02010509060101010101" pitchFamily="49" charset="-122"/>
                  <a:ea typeface="幼圆" panose="02010509060101010101" pitchFamily="49" charset="-122"/>
                  <a:sym typeface="+mn-ea"/>
                </a:rPr>
                <a:t>检测仪器项目</a:t>
              </a:r>
            </a:p>
            <a:p>
              <a:pPr eaLnBrk="1" fontAlgn="auto" hangingPunct="1">
                <a:spcBef>
                  <a:spcPts val="0"/>
                </a:spcBef>
                <a:spcAft>
                  <a:spcPts val="0"/>
                </a:spcAft>
                <a:defRPr/>
              </a:pPr>
              <a:r>
                <a:rPr lang="en-US" altLang="zh-CN" sz="1800" b="1" kern="0" dirty="0">
                  <a:solidFill>
                    <a:srgbClr val="FFFFFF"/>
                  </a:solidFill>
                  <a:latin typeface="幼圆" panose="02010509060101010101" pitchFamily="49" charset="-122"/>
                  <a:ea typeface="幼圆" panose="02010509060101010101" pitchFamily="49" charset="-122"/>
                  <a:sym typeface="+mn-ea"/>
                </a:rPr>
                <a:t>testing instrument project</a:t>
              </a:r>
            </a:p>
          </p:txBody>
        </p:sp>
        <p:grpSp>
          <p:nvGrpSpPr>
            <p:cNvPr id="31" name="组合 21"/>
            <p:cNvGrpSpPr/>
            <p:nvPr/>
          </p:nvGrpSpPr>
          <p:grpSpPr bwMode="auto">
            <a:xfrm>
              <a:off x="2174875" y="3996287"/>
              <a:ext cx="608048" cy="669375"/>
              <a:chOff x="2174875" y="3996287"/>
              <a:chExt cx="608048" cy="669375"/>
            </a:xfrm>
          </p:grpSpPr>
          <p:sp>
            <p:nvSpPr>
              <p:cNvPr id="32" name="矩形 3"/>
              <p:cNvSpPr>
                <a:spLocks noChangeArrowheads="1"/>
              </p:cNvSpPr>
              <p:nvPr/>
            </p:nvSpPr>
            <p:spPr bwMode="auto">
              <a:xfrm>
                <a:off x="2174875" y="3996286"/>
                <a:ext cx="234964" cy="669376"/>
              </a:xfrm>
              <a:custGeom>
                <a:avLst/>
                <a:gdLst>
                  <a:gd name="T0" fmla="*/ 0 w 235132"/>
                  <a:gd name="T1" fmla="*/ 0 h 637965"/>
                  <a:gd name="T2" fmla="*/ 234404 w 235132"/>
                  <a:gd name="T3" fmla="*/ 0 h 637965"/>
                  <a:gd name="T4" fmla="*/ 234403 w 235132"/>
                  <a:gd name="T5" fmla="*/ 775736 h 637965"/>
                  <a:gd name="T6" fmla="*/ 0 w 235132"/>
                  <a:gd name="T7" fmla="*/ 603585 h 637965"/>
                  <a:gd name="T8" fmla="*/ 0 w 235132"/>
                  <a:gd name="T9" fmla="*/ 0 h 637965"/>
                  <a:gd name="T10" fmla="*/ 0 60000 65536"/>
                  <a:gd name="T11" fmla="*/ 0 60000 65536"/>
                  <a:gd name="T12" fmla="*/ 0 60000 65536"/>
                  <a:gd name="T13" fmla="*/ 0 60000 65536"/>
                  <a:gd name="T14" fmla="*/ 0 60000 65536"/>
                  <a:gd name="T15" fmla="*/ 0 w 235132"/>
                  <a:gd name="T16" fmla="*/ 0 h 637965"/>
                  <a:gd name="T17" fmla="*/ 235132 w 235132"/>
                  <a:gd name="T18" fmla="*/ 637965 h 637965"/>
                </a:gdLst>
                <a:ahLst/>
                <a:cxnLst>
                  <a:cxn ang="T10">
                    <a:pos x="T0" y="T1"/>
                  </a:cxn>
                  <a:cxn ang="T11">
                    <a:pos x="T2" y="T3"/>
                  </a:cxn>
                  <a:cxn ang="T12">
                    <a:pos x="T4" y="T5"/>
                  </a:cxn>
                  <a:cxn ang="T13">
                    <a:pos x="T6" y="T7"/>
                  </a:cxn>
                  <a:cxn ang="T14">
                    <a:pos x="T8" y="T9"/>
                  </a:cxn>
                </a:cxnLst>
                <a:rect l="T15" t="T16" r="T17" b="T18"/>
                <a:pathLst>
                  <a:path w="235132" h="637965">
                    <a:moveTo>
                      <a:pt x="0" y="0"/>
                    </a:moveTo>
                    <a:lnTo>
                      <a:pt x="235132" y="0"/>
                    </a:lnTo>
                    <a:cubicBezTo>
                      <a:pt x="235132" y="212655"/>
                      <a:pt x="235131" y="425310"/>
                      <a:pt x="235131" y="637965"/>
                    </a:cubicBezTo>
                    <a:lnTo>
                      <a:pt x="0" y="496389"/>
                    </a:lnTo>
                    <a:lnTo>
                      <a:pt x="0" y="0"/>
                    </a:lnTo>
                    <a:close/>
                  </a:path>
                </a:pathLst>
              </a:custGeom>
              <a:solidFill>
                <a:srgbClr val="F5A200"/>
              </a:solidFill>
              <a:ln w="9525">
                <a:noFill/>
                <a:round/>
              </a:ln>
            </p:spPr>
            <p:txBody>
              <a:bodyPr/>
              <a:lstStyle/>
              <a:p>
                <a:pPr eaLnBrk="1" fontAlgn="auto" hangingPunct="1">
                  <a:spcBef>
                    <a:spcPts val="0"/>
                  </a:spcBef>
                  <a:spcAft>
                    <a:spcPts val="0"/>
                  </a:spcAft>
                  <a:defRPr/>
                </a:pPr>
                <a:endParaRPr lang="zh-CN" altLang="en-US" kern="0">
                  <a:solidFill>
                    <a:sysClr val="windowText" lastClr="000000"/>
                  </a:solidFill>
                </a:endParaRPr>
              </a:p>
            </p:txBody>
          </p:sp>
          <p:sp>
            <p:nvSpPr>
              <p:cNvPr id="33" name="文本框 25"/>
              <p:cNvSpPr txBox="1">
                <a:spLocks noChangeArrowheads="1"/>
              </p:cNvSpPr>
              <p:nvPr/>
            </p:nvSpPr>
            <p:spPr bwMode="auto">
              <a:xfrm>
                <a:off x="2332047" y="4070837"/>
                <a:ext cx="450876" cy="367998"/>
              </a:xfrm>
              <a:prstGeom prst="rect">
                <a:avLst/>
              </a:prstGeom>
              <a:noFill/>
              <a:ln w="9525">
                <a:noFill/>
                <a:miter lim="800000"/>
              </a:ln>
            </p:spPr>
            <p:txBody>
              <a:bodyPr lIns="0" rIns="0" anchor="ctr">
                <a:spAutoFit/>
              </a:bodyPr>
              <a:lstStyle/>
              <a:p>
                <a:pPr eaLnBrk="1" hangingPunct="1"/>
                <a:r>
                  <a:rPr lang="en-US" altLang="zh-CN">
                    <a:solidFill>
                      <a:srgbClr val="FFFFFF"/>
                    </a:solidFill>
                    <a:latin typeface="仿宋" panose="02010609060101010101" pitchFamily="49" charset="-122"/>
                    <a:ea typeface="仿宋" panose="02010609060101010101" pitchFamily="49" charset="-122"/>
                  </a:rPr>
                  <a:t>04</a:t>
                </a:r>
                <a:endParaRPr lang="zh-CN" altLang="en-US">
                  <a:solidFill>
                    <a:srgbClr val="FFFFFF"/>
                  </a:solidFill>
                  <a:latin typeface="仿宋" panose="02010609060101010101" pitchFamily="49" charset="-122"/>
                  <a:ea typeface="仿宋" panose="02010609060101010101" pitchFamily="49" charset="-122"/>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8"/>
          <p:cNvSpPr>
            <a:spLocks noGrp="1"/>
          </p:cNvSpPr>
          <p:nvPr>
            <p:ph idx="1"/>
          </p:nvPr>
        </p:nvSpPr>
        <p:spPr>
          <a:xfrm>
            <a:off x="240453" y="1240424"/>
            <a:ext cx="8570859" cy="5084177"/>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Tx/>
              <a:buSzTx/>
              <a:buFont typeface="Wingdings 2" panose="05020102010507070707" pitchFamily="18" charset="2"/>
              <a:buNone/>
              <a:defRPr/>
            </a:pPr>
            <a:r>
              <a:rPr kumimoji="0" lang="en-US" altLang="zh-CN" sz="1800" b="1" i="0" u="none" strike="noStrike" kern="0" cap="none" spc="0" normalizeH="0" baseline="0" noProof="0" dirty="0">
                <a:ln>
                  <a:noFill/>
                </a:ln>
                <a:solidFill>
                  <a:schemeClr val="accent2">
                    <a:lumMod val="75000"/>
                  </a:schemeClr>
                </a:solidFill>
                <a:effectLst/>
                <a:uLnTx/>
                <a:uFillTx/>
                <a:latin typeface="+mn-ea"/>
                <a:ea typeface="+mn-ea"/>
                <a:cs typeface="宋体" panose="02010600030101010101" pitchFamily="2" charset="-122"/>
              </a:rPr>
              <a:t>       </a:t>
            </a:r>
            <a:r>
              <a:rPr kumimoji="0" lang="zh-CN" sz="1800" b="1" i="0" u="none" strike="noStrike" kern="0" cap="none" spc="0" normalizeH="0" baseline="0" noProof="0" dirty="0">
                <a:ln>
                  <a:noFill/>
                </a:ln>
                <a:solidFill>
                  <a:schemeClr val="accent2">
                    <a:lumMod val="75000"/>
                  </a:schemeClr>
                </a:solidFill>
                <a:effectLst/>
                <a:uLnTx/>
                <a:uFillTx/>
                <a:latin typeface="+mn-ea"/>
                <a:ea typeface="+mn-ea"/>
                <a:cs typeface="宋体" panose="02010600030101010101" pitchFamily="2" charset="-122"/>
              </a:rPr>
              <a:t>青岛英泰奥通智能科技有限公司</a:t>
            </a:r>
            <a:r>
              <a:rPr kumimoji="0" lang="zh-CN" altLang="en-US" sz="1800" b="1" i="0" u="none" strike="noStrike" kern="0" cap="none" spc="0" normalizeH="0" baseline="0" noProof="0" dirty="0">
                <a:ln>
                  <a:noFill/>
                </a:ln>
                <a:solidFill>
                  <a:schemeClr val="accent2">
                    <a:lumMod val="75000"/>
                  </a:schemeClr>
                </a:solidFill>
                <a:effectLst/>
                <a:uLnTx/>
                <a:uFillTx/>
                <a:latin typeface="+mn-ea"/>
                <a:ea typeface="+mn-ea"/>
                <a:cs typeface="宋体" panose="02010600030101010101" pitchFamily="2" charset="-122"/>
              </a:rPr>
              <a:t>成立于</a:t>
            </a:r>
            <a:r>
              <a:rPr kumimoji="0" lang="en-US" altLang="zh-CN" sz="1800" b="1" i="0" u="none" strike="noStrike" kern="0" cap="none" spc="0" normalizeH="0" baseline="0" noProof="0" dirty="0">
                <a:ln>
                  <a:noFill/>
                </a:ln>
                <a:solidFill>
                  <a:schemeClr val="accent2">
                    <a:lumMod val="75000"/>
                  </a:schemeClr>
                </a:solidFill>
                <a:effectLst/>
                <a:uLnTx/>
                <a:uFillTx/>
                <a:latin typeface="+mn-ea"/>
                <a:ea typeface="+mn-ea"/>
                <a:cs typeface="宋体" panose="02010600030101010101" pitchFamily="2" charset="-122"/>
              </a:rPr>
              <a:t>2016</a:t>
            </a:r>
            <a:r>
              <a:rPr kumimoji="0" lang="zh-CN" altLang="en-US" sz="1800" b="1" i="0" u="none" strike="noStrike" kern="0" cap="none" spc="0" normalizeH="0" baseline="0" noProof="0" dirty="0">
                <a:ln>
                  <a:noFill/>
                </a:ln>
                <a:solidFill>
                  <a:schemeClr val="accent2">
                    <a:lumMod val="75000"/>
                  </a:schemeClr>
                </a:solidFill>
                <a:effectLst/>
                <a:uLnTx/>
                <a:uFillTx/>
                <a:latin typeface="+mn-ea"/>
                <a:ea typeface="+mn-ea"/>
                <a:cs typeface="宋体" panose="02010600030101010101" pitchFamily="2" charset="-122"/>
              </a:rPr>
              <a:t>年，</a:t>
            </a:r>
            <a:r>
              <a:rPr kumimoji="0" lang="zh-CN" sz="1800" b="1" i="0" u="none" strike="noStrike" kern="0" cap="none" spc="0" normalizeH="0" baseline="0" noProof="0" dirty="0">
                <a:ln>
                  <a:noFill/>
                </a:ln>
                <a:solidFill>
                  <a:schemeClr val="accent2">
                    <a:lumMod val="75000"/>
                  </a:schemeClr>
                </a:solidFill>
                <a:effectLst/>
                <a:uLnTx/>
                <a:uFillTx/>
                <a:latin typeface="+mn-ea"/>
                <a:ea typeface="+mn-ea"/>
                <a:cs typeface="宋体" panose="02010600030101010101" pitchFamily="2" charset="-122"/>
              </a:rPr>
              <a:t>位于青岛市高新区机器人产业园。作为青岛市重点打造的新兴领域，园区良好的环境沃土以及各种高端人才聚集为企业的成长发展提供了优质的条件。</a:t>
            </a:r>
            <a:endParaRPr kumimoji="0" lang="en-US" altLang="zh-CN" sz="1800" b="1" i="0" u="none" strike="noStrike" kern="0" cap="none" spc="0" normalizeH="0" baseline="0" noProof="0" dirty="0">
              <a:ln>
                <a:noFill/>
              </a:ln>
              <a:solidFill>
                <a:schemeClr val="accent2">
                  <a:lumMod val="75000"/>
                </a:schemeClr>
              </a:solidFill>
              <a:effectLst/>
              <a:uLnTx/>
              <a:uFillTx/>
              <a:latin typeface="+mn-ea"/>
              <a:ea typeface="+mn-ea"/>
              <a:cs typeface="宋体" panose="02010600030101010101" pitchFamily="2" charset="-122"/>
            </a:endParaRPr>
          </a:p>
          <a:p>
            <a:pPr marL="342900" marR="0" lvl="0" indent="-342900" algn="l" defTabSz="914400" rtl="0" eaLnBrk="0" fontAlgn="base" latinLnBrk="0" hangingPunct="0">
              <a:lnSpc>
                <a:spcPct val="100000"/>
              </a:lnSpc>
              <a:spcBef>
                <a:spcPct val="20000"/>
              </a:spcBef>
              <a:spcAft>
                <a:spcPct val="0"/>
              </a:spcAft>
              <a:buClrTx/>
              <a:buSzTx/>
              <a:buFontTx/>
              <a:buNone/>
              <a:defRPr/>
            </a:pPr>
            <a:r>
              <a:rPr kumimoji="0" lang="en-US" altLang="zh-CN" sz="1800" b="1" i="0" u="none" strike="noStrike" kern="0" cap="none" spc="0" normalizeH="0" baseline="0" noProof="0" dirty="0">
                <a:ln>
                  <a:noFill/>
                </a:ln>
                <a:solidFill>
                  <a:schemeClr val="accent2">
                    <a:lumMod val="75000"/>
                  </a:schemeClr>
                </a:solidFill>
                <a:effectLst/>
                <a:uLnTx/>
                <a:uFillTx/>
                <a:latin typeface="+mn-ea"/>
                <a:ea typeface="+mn-ea"/>
                <a:cs typeface="宋体" panose="02010600030101010101" pitchFamily="2" charset="-122"/>
              </a:rPr>
              <a:t>       </a:t>
            </a:r>
            <a:r>
              <a:rPr lang="zh-CN" altLang="zh-CN" sz="1800" kern="100" dirty="0">
                <a:effectLst/>
                <a:latin typeface="Times New Roman" panose="02020603050405020304" pitchFamily="18" charset="0"/>
                <a:ea typeface="仿宋_GB2312"/>
              </a:rPr>
              <a:t> </a:t>
            </a:r>
            <a:r>
              <a:rPr lang="zh-CN" altLang="zh-CN" sz="1800" b="1" dirty="0">
                <a:solidFill>
                  <a:schemeClr val="accent2">
                    <a:lumMod val="75000"/>
                  </a:schemeClr>
                </a:solidFill>
                <a:latin typeface="+mn-ea"/>
              </a:rPr>
              <a:t>公司多年来坚持深耕于制造一线，在智能制造领域积累了大量经验，并先后成功实施机器换人案例数千台套。在电子、家电、汽车等领域自动化成果转化率排名行业前列。目前已成为海信、歌尔、捷普、颐中、捷普等大型客户的战略供应商。</a:t>
            </a:r>
            <a:endParaRPr lang="en-US" altLang="zh-CN" sz="1800" b="1" dirty="0">
              <a:solidFill>
                <a:schemeClr val="accent2">
                  <a:lumMod val="75000"/>
                </a:schemeClr>
              </a:solidFill>
              <a:latin typeface="+mn-ea"/>
            </a:endParaRPr>
          </a:p>
          <a:p>
            <a:pPr marL="342900" marR="0" lvl="0" indent="-342900" algn="l" defTabSz="914400" rtl="0" eaLnBrk="0" fontAlgn="base" latinLnBrk="0" hangingPunct="0">
              <a:lnSpc>
                <a:spcPct val="100000"/>
              </a:lnSpc>
              <a:spcBef>
                <a:spcPct val="20000"/>
              </a:spcBef>
              <a:spcAft>
                <a:spcPct val="0"/>
              </a:spcAft>
              <a:buClrTx/>
              <a:buSzTx/>
              <a:buFontTx/>
              <a:buNone/>
              <a:defRPr/>
            </a:pPr>
            <a:r>
              <a:rPr lang="zh-CN" altLang="en-US" sz="1800" b="1" dirty="0">
                <a:solidFill>
                  <a:schemeClr val="accent2">
                    <a:lumMod val="75000"/>
                  </a:schemeClr>
                </a:solidFill>
                <a:latin typeface="+mn-ea"/>
              </a:rPr>
              <a:t>      公司配套有</a:t>
            </a:r>
            <a:r>
              <a:rPr lang="en-US" altLang="zh-CN" sz="1800" b="1" dirty="0">
                <a:solidFill>
                  <a:schemeClr val="accent2">
                    <a:lumMod val="75000"/>
                  </a:schemeClr>
                </a:solidFill>
                <a:latin typeface="+mn-ea"/>
              </a:rPr>
              <a:t>5000</a:t>
            </a:r>
            <a:r>
              <a:rPr lang="zh-CN" altLang="en-US" sz="1800" b="1" dirty="0">
                <a:solidFill>
                  <a:schemeClr val="accent2">
                    <a:lumMod val="75000"/>
                  </a:schemeClr>
                </a:solidFill>
                <a:latin typeface="+mn-ea"/>
              </a:rPr>
              <a:t>平米洁净厂房，其中包含</a:t>
            </a:r>
            <a:r>
              <a:rPr lang="en-US" altLang="zh-CN" sz="1800" b="1" dirty="0">
                <a:solidFill>
                  <a:schemeClr val="accent2">
                    <a:lumMod val="75000"/>
                  </a:schemeClr>
                </a:solidFill>
                <a:latin typeface="+mn-ea"/>
              </a:rPr>
              <a:t>500</a:t>
            </a:r>
            <a:r>
              <a:rPr lang="zh-CN" altLang="en-US" sz="1800" b="1" dirty="0">
                <a:solidFill>
                  <a:schemeClr val="accent2">
                    <a:lumMod val="75000"/>
                  </a:schemeClr>
                </a:solidFill>
                <a:latin typeface="+mn-ea"/>
              </a:rPr>
              <a:t>㎡的恒温恒湿装配车间，可满足高精度设备的组装及调试。加工设备涵盖数控加工中心、数控车床、铣床、磨床及各种放电设备，强大的配套资源提供高品质、快速反应的能力；同时配备有检测设备及专门的检测人员对零部件进行检测，保证了产品的精度要求。  </a:t>
            </a:r>
            <a:endParaRPr lang="en-US" altLang="zh-CN" sz="1800" b="1" dirty="0">
              <a:solidFill>
                <a:schemeClr val="accent2">
                  <a:lumMod val="75000"/>
                </a:schemeClr>
              </a:solidFill>
              <a:latin typeface="+mn-ea"/>
            </a:endParaRPr>
          </a:p>
          <a:p>
            <a:pPr marL="342900" marR="0" lvl="0" indent="-342900" algn="l" defTabSz="914400" rtl="0" eaLnBrk="0" fontAlgn="base" latinLnBrk="0" hangingPunct="0">
              <a:lnSpc>
                <a:spcPct val="100000"/>
              </a:lnSpc>
              <a:spcBef>
                <a:spcPct val="20000"/>
              </a:spcBef>
              <a:spcAft>
                <a:spcPct val="0"/>
              </a:spcAft>
              <a:buClrTx/>
              <a:buSzTx/>
              <a:buFontTx/>
              <a:buNone/>
              <a:defRPr/>
            </a:pPr>
            <a:r>
              <a:rPr lang="zh-CN" altLang="en-US" sz="1800" b="1" dirty="0">
                <a:solidFill>
                  <a:schemeClr val="accent2">
                    <a:lumMod val="75000"/>
                  </a:schemeClr>
                </a:solidFill>
                <a:latin typeface="+mn-ea"/>
              </a:rPr>
              <a:t>      公司已通过高新技术企业认定，并获得青岛市专精特新中小企业称号。</a:t>
            </a:r>
            <a:endParaRPr lang="en-US" altLang="zh-CN" sz="1800" b="1" dirty="0">
              <a:solidFill>
                <a:schemeClr val="accent2">
                  <a:lumMod val="75000"/>
                </a:schemeClr>
              </a:solidFill>
              <a:latin typeface="+mn-ea"/>
            </a:endParaRPr>
          </a:p>
          <a:p>
            <a:pPr indent="0" algn="just">
              <a:buNone/>
            </a:pPr>
            <a:r>
              <a:rPr lang="en-US" altLang="zh-CN" sz="1800" b="1" dirty="0">
                <a:solidFill>
                  <a:schemeClr val="accent2">
                    <a:lumMod val="75000"/>
                  </a:schemeClr>
                </a:solidFill>
                <a:latin typeface="+mn-ea"/>
              </a:rPr>
              <a:t>  </a:t>
            </a:r>
            <a:r>
              <a:rPr lang="zh-CN" altLang="zh-CN" sz="1800" b="1" dirty="0">
                <a:solidFill>
                  <a:schemeClr val="accent2">
                    <a:lumMod val="75000"/>
                  </a:schemeClr>
                </a:solidFill>
                <a:latin typeface="+mn-ea"/>
              </a:rPr>
              <a:t>英泰奥通智能科技将在工业</a:t>
            </a:r>
            <a:r>
              <a:rPr lang="en-US" altLang="zh-CN" sz="1800" b="1" dirty="0">
                <a:solidFill>
                  <a:schemeClr val="accent2">
                    <a:lumMod val="75000"/>
                  </a:schemeClr>
                </a:solidFill>
                <a:latin typeface="+mn-ea"/>
              </a:rPr>
              <a:t>4.0</a:t>
            </a:r>
            <a:r>
              <a:rPr lang="zh-CN" altLang="zh-CN" sz="1800" b="1" dirty="0">
                <a:solidFill>
                  <a:schemeClr val="accent2">
                    <a:lumMod val="75000"/>
                  </a:schemeClr>
                </a:solidFill>
                <a:latin typeface="+mn-ea"/>
              </a:rPr>
              <a:t>及中国制造</a:t>
            </a:r>
            <a:r>
              <a:rPr lang="en-US" altLang="zh-CN" sz="1800" b="1" dirty="0">
                <a:solidFill>
                  <a:schemeClr val="accent2">
                    <a:lumMod val="75000"/>
                  </a:schemeClr>
                </a:solidFill>
                <a:latin typeface="+mn-ea"/>
              </a:rPr>
              <a:t>2025</a:t>
            </a:r>
            <a:r>
              <a:rPr lang="zh-CN" altLang="zh-CN" sz="1800" b="1" dirty="0">
                <a:solidFill>
                  <a:schemeClr val="accent2">
                    <a:lumMod val="75000"/>
                  </a:schemeClr>
                </a:solidFill>
                <a:latin typeface="+mn-ea"/>
              </a:rPr>
              <a:t>战略目标的指引下，将未来的主要业务方向集中在汽车、家电以及电子领域智能装备系统、控制系统的集成技术开发及应用推广。公司未来将主要面向汽车、家电、电子生产制造企业</a:t>
            </a:r>
            <a:r>
              <a:rPr lang="zh-CN" altLang="en-US" sz="1800" b="1" dirty="0">
                <a:solidFill>
                  <a:schemeClr val="accent2">
                    <a:lumMod val="75000"/>
                  </a:schemeClr>
                </a:solidFill>
                <a:latin typeface="+mn-ea"/>
              </a:rPr>
              <a:t>领域、</a:t>
            </a:r>
            <a:r>
              <a:rPr lang="zh-CN" altLang="zh-CN" sz="1800" b="1" dirty="0">
                <a:solidFill>
                  <a:schemeClr val="accent2">
                    <a:lumMod val="75000"/>
                  </a:schemeClr>
                </a:solidFill>
                <a:latin typeface="+mn-ea"/>
              </a:rPr>
              <a:t>以</a:t>
            </a:r>
            <a:r>
              <a:rPr lang="zh-CN" altLang="en-US" sz="1800" b="1" dirty="0">
                <a:solidFill>
                  <a:schemeClr val="accent2">
                    <a:lumMod val="75000"/>
                  </a:schemeClr>
                </a:solidFill>
                <a:latin typeface="+mn-ea"/>
              </a:rPr>
              <a:t>提供</a:t>
            </a:r>
            <a:r>
              <a:rPr lang="zh-CN" altLang="zh-CN" sz="1800" b="1" dirty="0">
                <a:solidFill>
                  <a:schemeClr val="accent2">
                    <a:lumMod val="75000"/>
                  </a:schemeClr>
                </a:solidFill>
                <a:latin typeface="+mn-ea"/>
              </a:rPr>
              <a:t>高质量及高稳定性的自动化替代方案以及机器换人为主的自动化设备研发、生产、销售、服务</a:t>
            </a:r>
            <a:r>
              <a:rPr lang="zh-CN" altLang="en-US" sz="1800" b="1" dirty="0">
                <a:solidFill>
                  <a:schemeClr val="accent2">
                    <a:lumMod val="75000"/>
                  </a:schemeClr>
                </a:solidFill>
                <a:latin typeface="+mn-ea"/>
              </a:rPr>
              <a:t>为目标，为社会创造价值。</a:t>
            </a:r>
            <a:endParaRPr lang="zh-CN" altLang="zh-CN" sz="1800" b="1" dirty="0">
              <a:solidFill>
                <a:schemeClr val="accent2">
                  <a:lumMod val="75000"/>
                </a:schemeClr>
              </a:solidFill>
              <a:latin typeface="+mn-ea"/>
            </a:endParaRPr>
          </a:p>
          <a:p>
            <a:pPr marL="342900" marR="0" lvl="0" indent="-342900" algn="l" defTabSz="914400" rtl="0" eaLnBrk="0" fontAlgn="base" latinLnBrk="0" hangingPunct="0">
              <a:lnSpc>
                <a:spcPct val="100000"/>
              </a:lnSpc>
              <a:spcBef>
                <a:spcPct val="20000"/>
              </a:spcBef>
              <a:spcAft>
                <a:spcPct val="0"/>
              </a:spcAft>
              <a:buClrTx/>
              <a:buSzTx/>
              <a:buFont typeface="Wingdings 2" panose="05020102010507070707" pitchFamily="18" charset="2"/>
              <a:buNone/>
              <a:defRPr/>
            </a:pPr>
            <a:endParaRPr kumimoji="0" lang="zh-CN" altLang="en-US" sz="1800" b="0" i="0" u="none" strike="noStrike" kern="0" cap="none" spc="0" normalizeH="0" baseline="0" noProof="0" dirty="0">
              <a:ln>
                <a:noFill/>
              </a:ln>
              <a:solidFill>
                <a:schemeClr val="accent2">
                  <a:lumMod val="7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6147" name="文本框 8"/>
          <p:cNvSpPr txBox="1"/>
          <p:nvPr/>
        </p:nvSpPr>
        <p:spPr>
          <a:xfrm>
            <a:off x="2194640" y="592724"/>
            <a:ext cx="4662487" cy="647700"/>
          </a:xfrm>
          <a:prstGeom prst="rect">
            <a:avLst/>
          </a:prstGeom>
          <a:noFill/>
          <a:ln w="9525">
            <a:noFill/>
          </a:ln>
        </p:spPr>
        <p:txBody>
          <a:bodyPr>
            <a:spAutoFit/>
          </a:bodyPr>
          <a:lstStyle/>
          <a:p>
            <a:pPr algn="ctr" eaLnBrk="1" hangingPunct="1">
              <a:buNone/>
            </a:pPr>
            <a:r>
              <a:rPr lang="zh-CN" altLang="en-US" sz="3600" b="1" dirty="0">
                <a:solidFill>
                  <a:srgbClr val="0070C0"/>
                </a:solidFill>
                <a:latin typeface="楷体" panose="02010609060101010101" pitchFamily="49" charset="-122"/>
                <a:ea typeface="楷体" panose="02010609060101010101" pitchFamily="49" charset="-122"/>
              </a:rPr>
              <a:t>关 于 我 们</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任意多边形 21"/>
          <p:cNvSpPr>
            <a:spLocks noChangeArrowheads="1"/>
          </p:cNvSpPr>
          <p:nvPr/>
        </p:nvSpPr>
        <p:spPr bwMode="auto">
          <a:xfrm>
            <a:off x="1583323" y="2312988"/>
            <a:ext cx="5466765" cy="1853976"/>
          </a:xfrm>
          <a:custGeom>
            <a:avLst/>
            <a:gdLst>
              <a:gd name="T0" fmla="*/ 1110650 w 4901184"/>
              <a:gd name="T1" fmla="*/ 0 h 1801368"/>
              <a:gd name="T2" fmla="*/ 4894894 w 4901184"/>
              <a:gd name="T3" fmla="*/ 0 h 1801368"/>
              <a:gd name="T4" fmla="*/ 4894894 w 4901184"/>
              <a:gd name="T5" fmla="*/ 1010989 h 1801368"/>
              <a:gd name="T6" fmla="*/ 3794475 w 4901184"/>
              <a:gd name="T7" fmla="*/ 1806258 h 1801368"/>
              <a:gd name="T8" fmla="*/ 0 w 4901184"/>
              <a:gd name="T9" fmla="*/ 1806258 h 1801368"/>
              <a:gd name="T10" fmla="*/ 0 w 4901184"/>
              <a:gd name="T11" fmla="*/ 802664 h 1801368"/>
              <a:gd name="T12" fmla="*/ 1110650 w 4901184"/>
              <a:gd name="T13" fmla="*/ 0 h 1801368"/>
              <a:gd name="T14" fmla="*/ 0 60000 65536"/>
              <a:gd name="T15" fmla="*/ 0 60000 65536"/>
              <a:gd name="T16" fmla="*/ 0 60000 65536"/>
              <a:gd name="T17" fmla="*/ 0 60000 65536"/>
              <a:gd name="T18" fmla="*/ 0 60000 65536"/>
              <a:gd name="T19" fmla="*/ 0 60000 65536"/>
              <a:gd name="T20" fmla="*/ 0 60000 65536"/>
              <a:gd name="T21" fmla="*/ 0 w 4901184"/>
              <a:gd name="T22" fmla="*/ 0 h 1801368"/>
              <a:gd name="T23" fmla="*/ 4901184 w 4901184"/>
              <a:gd name="T24" fmla="*/ 1801368 h 18013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01184" h="1801368">
                <a:moveTo>
                  <a:pt x="1112071" y="0"/>
                </a:moveTo>
                <a:lnTo>
                  <a:pt x="4901184" y="0"/>
                </a:lnTo>
                <a:lnTo>
                  <a:pt x="4901184" y="1008251"/>
                </a:lnTo>
                <a:lnTo>
                  <a:pt x="3799357" y="1801368"/>
                </a:lnTo>
                <a:lnTo>
                  <a:pt x="0" y="1801368"/>
                </a:lnTo>
                <a:lnTo>
                  <a:pt x="0" y="800490"/>
                </a:lnTo>
                <a:lnTo>
                  <a:pt x="1112071" y="0"/>
                </a:lnTo>
                <a:close/>
              </a:path>
            </a:pathLst>
          </a:custGeom>
          <a:solidFill>
            <a:srgbClr val="FAAA38"/>
          </a:solidFill>
          <a:ln w="9525">
            <a:noFill/>
            <a:round/>
          </a:ln>
        </p:spPr>
        <p:txBody>
          <a:bodyPr/>
          <a:lstStyle/>
          <a:p>
            <a:endParaRPr lang="zh-CN" altLang="en-US"/>
          </a:p>
        </p:txBody>
      </p:sp>
      <p:cxnSp>
        <p:nvCxnSpPr>
          <p:cNvPr id="28675" name="直接连接符 22"/>
          <p:cNvCxnSpPr>
            <a:cxnSpLocks noChangeShapeType="1"/>
          </p:cNvCxnSpPr>
          <p:nvPr/>
        </p:nvCxnSpPr>
        <p:spPr bwMode="auto">
          <a:xfrm flipH="1">
            <a:off x="1245793" y="1861946"/>
            <a:ext cx="2172489" cy="1517650"/>
          </a:xfrm>
          <a:prstGeom prst="line">
            <a:avLst/>
          </a:prstGeom>
          <a:noFill/>
          <a:ln w="12700">
            <a:solidFill>
              <a:srgbClr val="F99825"/>
            </a:solidFill>
            <a:round/>
          </a:ln>
        </p:spPr>
      </p:cxnSp>
      <p:cxnSp>
        <p:nvCxnSpPr>
          <p:cNvPr id="28676" name="直接连接符 23"/>
          <p:cNvCxnSpPr>
            <a:cxnSpLocks noChangeShapeType="1"/>
          </p:cNvCxnSpPr>
          <p:nvPr/>
        </p:nvCxnSpPr>
        <p:spPr bwMode="auto">
          <a:xfrm flipH="1">
            <a:off x="5403850" y="2981325"/>
            <a:ext cx="2103438" cy="1517650"/>
          </a:xfrm>
          <a:prstGeom prst="line">
            <a:avLst/>
          </a:prstGeom>
          <a:noFill/>
          <a:ln w="12700">
            <a:solidFill>
              <a:srgbClr val="F99825"/>
            </a:solidFill>
            <a:round/>
          </a:ln>
        </p:spPr>
      </p:cxnSp>
      <p:sp>
        <p:nvSpPr>
          <p:cNvPr id="7" name="文本框 26"/>
          <p:cNvSpPr txBox="1">
            <a:spLocks noChangeArrowheads="1"/>
          </p:cNvSpPr>
          <p:nvPr/>
        </p:nvSpPr>
        <p:spPr bwMode="auto">
          <a:xfrm>
            <a:off x="1539540" y="2738938"/>
            <a:ext cx="3191951" cy="585788"/>
          </a:xfrm>
          <a:prstGeom prst="rect">
            <a:avLst/>
          </a:prstGeom>
          <a:noFill/>
          <a:ln w="9525">
            <a:noFill/>
            <a:miter lim="800000"/>
          </a:ln>
        </p:spPr>
        <p:txBody>
          <a:bodyPr wrap="none"/>
          <a:lstStyle/>
          <a:p>
            <a:pPr eaLnBrk="1" hangingPunct="1">
              <a:buFont typeface="Arial" panose="020B0604020202020204" pitchFamily="34" charset="0"/>
              <a:buNone/>
              <a:defRPr/>
            </a:pPr>
            <a:r>
              <a:rPr lang="zh-CN" altLang="en-US" sz="3200" b="1" dirty="0">
                <a:solidFill>
                  <a:srgbClr val="FFFFFF"/>
                </a:solidFill>
                <a:effectLst>
                  <a:outerShdw blurRad="38100" dist="38100" dir="2700000" algn="tl">
                    <a:srgbClr val="C0C0C0"/>
                  </a:outerShdw>
                </a:effectLst>
                <a:latin typeface="华文中宋" panose="02010600040101010101" pitchFamily="2" charset="-122"/>
                <a:ea typeface="华文中宋" panose="02010600040101010101" pitchFamily="2" charset="-122"/>
                <a:sym typeface="+mn-ea"/>
              </a:rPr>
              <a:t>   消费电子（手机）类项目</a:t>
            </a:r>
          </a:p>
          <a:p>
            <a:pPr eaLnBrk="1" hangingPunct="1">
              <a:buFont typeface="Arial" panose="020B0604020202020204" pitchFamily="34" charset="0"/>
              <a:buNone/>
              <a:defRPr/>
            </a:pPr>
            <a:r>
              <a:rPr lang="zh-CN" altLang="en-US" sz="2000" b="1" noProof="1">
                <a:solidFill>
                  <a:srgbClr val="FFFFFF"/>
                </a:solidFill>
                <a:latin typeface="幼圆" panose="02010509060101010101" pitchFamily="49" charset="-122"/>
                <a:ea typeface="幼圆" panose="02010509060101010101" pitchFamily="49" charset="-122"/>
                <a:cs typeface="+mn-ea"/>
                <a:sym typeface="+mn-ea"/>
              </a:rPr>
              <a:t>Consumer electronics</a:t>
            </a:r>
            <a:r>
              <a:rPr lang="en-US" altLang="zh-CN" sz="2000" b="1" noProof="1">
                <a:solidFill>
                  <a:srgbClr val="FFFFFF"/>
                </a:solidFill>
                <a:latin typeface="幼圆" panose="02010509060101010101" pitchFamily="49" charset="-122"/>
                <a:ea typeface="幼圆" panose="02010509060101010101" pitchFamily="49" charset="-122"/>
                <a:cs typeface="+mn-ea"/>
                <a:sym typeface="+mn-ea"/>
              </a:rPr>
              <a:t>(mobilphone)</a:t>
            </a:r>
            <a:r>
              <a:rPr lang="zh-CN" altLang="en-US" sz="2000" b="1" noProof="1">
                <a:solidFill>
                  <a:srgbClr val="FFFFFF"/>
                </a:solidFill>
                <a:latin typeface="幼圆" panose="02010509060101010101" pitchFamily="49" charset="-122"/>
                <a:ea typeface="幼圆" panose="02010509060101010101" pitchFamily="49" charset="-122"/>
                <a:cs typeface="+mn-ea"/>
                <a:sym typeface="+mn-ea"/>
              </a:rPr>
              <a:t> projects</a:t>
            </a:r>
            <a:endParaRPr lang="zh-CN" altLang="en-US" sz="2000" b="1" dirty="0">
              <a:solidFill>
                <a:srgbClr val="FFFFFF"/>
              </a:solidFill>
              <a:effectLst>
                <a:outerShdw blurRad="38100" dist="38100" dir="2700000" algn="tl">
                  <a:srgbClr val="C0C0C0"/>
                </a:outerShdw>
              </a:effectLst>
              <a:latin typeface="幼圆" panose="02010509060101010101" pitchFamily="49" charset="-122"/>
              <a:ea typeface="幼圆" panose="02010509060101010101" pitchFamily="49" charset="-122"/>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7"/>
          <p:cNvSpPr txBox="1"/>
          <p:nvPr/>
        </p:nvSpPr>
        <p:spPr>
          <a:xfrm>
            <a:off x="4826640" y="615950"/>
            <a:ext cx="4120648" cy="769441"/>
          </a:xfrm>
          <a:prstGeom prst="rect">
            <a:avLst/>
          </a:prstGeom>
          <a:noFill/>
          <a:ln w="9525">
            <a:noFill/>
          </a:ln>
        </p:spPr>
        <p:txBody>
          <a:bodyPr wrap="square">
            <a:spAutoFit/>
          </a:bodyPr>
          <a:lstStyle/>
          <a:p>
            <a:pPr algn="ctr" eaLnBrk="1" hangingPunct="1">
              <a:buFont typeface="Arial" panose="020B0604020202020204" pitchFamily="34" charset="0"/>
              <a:buNone/>
              <a:defRPr/>
            </a:pP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电子类产品金属料带裁切供料设备（上料机）</a:t>
            </a:r>
          </a:p>
          <a:p>
            <a:pPr eaLnBrk="1" hangingPunct="1">
              <a:buFont typeface="Arial" panose="020B0604020202020204" pitchFamily="34" charset="0"/>
              <a:buNone/>
              <a:defRPr/>
            </a:pPr>
            <a:r>
              <a:rPr lang="zh-CN" altLang="en-US" sz="1400" b="1" noProof="1">
                <a:latin typeface="微软雅黑" panose="020B0503020204020204" pitchFamily="34" charset="-122"/>
                <a:ea typeface="微软雅黑" panose="020B0503020204020204" pitchFamily="34" charset="-122"/>
                <a:sym typeface="Arial" panose="020B0604020202020204" pitchFamily="34" charset="0"/>
              </a:rPr>
              <a:t>Electronic products shell metal material belt automatic cutting feeding equipment</a:t>
            </a:r>
          </a:p>
        </p:txBody>
      </p:sp>
      <p:sp>
        <p:nvSpPr>
          <p:cNvPr id="32771" name="Text Box 8"/>
          <p:cNvSpPr txBox="1">
            <a:spLocks noChangeArrowheads="1"/>
          </p:cNvSpPr>
          <p:nvPr/>
        </p:nvSpPr>
        <p:spPr bwMode="auto">
          <a:xfrm>
            <a:off x="4826640" y="1396138"/>
            <a:ext cx="4120648" cy="1169551"/>
          </a:xfrm>
          <a:prstGeom prst="rect">
            <a:avLst/>
          </a:prstGeom>
          <a:noFill/>
          <a:ln w="9525">
            <a:noFill/>
            <a:miter lim="800000"/>
          </a:ln>
        </p:spPr>
        <p:txBody>
          <a:bodyPr wrap="square">
            <a:spAutoFit/>
          </a:bodyPr>
          <a:lstStyle/>
          <a:p>
            <a:pPr eaLnBrk="1" hangingPunct="1"/>
            <a:r>
              <a:rPr lang="zh-CN" altLang="en-US" sz="1400" dirty="0">
                <a:latin typeface="微软雅黑" panose="020B0503020204020204" pitchFamily="34" charset="-122"/>
                <a:ea typeface="微软雅黑" panose="020B0503020204020204" pitchFamily="34" charset="-122"/>
              </a:rPr>
              <a:t>项目描述： 应用于金属料带产品的料带自动裁切注塑自动供料功能。</a:t>
            </a:r>
            <a:endParaRPr lang="en-US" altLang="zh-CN" sz="1400"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采用自动的冲裁切机构稳定高效，使原来有人工完成的工作全部由设备完成，并且大幅提高了生产效率，使注塑周期降低到</a:t>
            </a:r>
            <a:r>
              <a:rPr lang="en-US" altLang="zh-CN" sz="1400" dirty="0">
                <a:latin typeface="微软雅黑" panose="020B0503020204020204" pitchFamily="34" charset="-122"/>
                <a:ea typeface="微软雅黑" panose="020B0503020204020204" pitchFamily="34" charset="-122"/>
              </a:rPr>
              <a:t>8</a:t>
            </a:r>
            <a:r>
              <a:rPr lang="zh-CN" altLang="en-US" sz="1400" dirty="0">
                <a:latin typeface="微软雅黑" panose="020B0503020204020204" pitchFamily="34" charset="-122"/>
                <a:ea typeface="微软雅黑" panose="020B0503020204020204" pitchFamily="34" charset="-122"/>
              </a:rPr>
              <a:t>秒以下。</a:t>
            </a:r>
            <a:endParaRPr lang="zh-CN" altLang="en-US" sz="1400" dirty="0">
              <a:ea typeface="微软雅黑" panose="020B0503020204020204" pitchFamily="34" charset="-122"/>
            </a:endParaRPr>
          </a:p>
        </p:txBody>
      </p:sp>
      <p:pic>
        <p:nvPicPr>
          <p:cNvPr id="3" name="图片 2">
            <a:extLst>
              <a:ext uri="{FF2B5EF4-FFF2-40B4-BE49-F238E27FC236}">
                <a16:creationId xmlns:a16="http://schemas.microsoft.com/office/drawing/2014/main" id="{8A64654E-1012-5F86-57E6-38974F7141B6}"/>
              </a:ext>
            </a:extLst>
          </p:cNvPr>
          <p:cNvPicPr>
            <a:picLocks noChangeAspect="1"/>
          </p:cNvPicPr>
          <p:nvPr/>
        </p:nvPicPr>
        <p:blipFill>
          <a:blip r:embed="rId2"/>
          <a:stretch>
            <a:fillRect/>
          </a:stretch>
        </p:blipFill>
        <p:spPr>
          <a:xfrm>
            <a:off x="5152604" y="2906829"/>
            <a:ext cx="3468720" cy="3515176"/>
          </a:xfrm>
          <a:prstGeom prst="rect">
            <a:avLst/>
          </a:prstGeom>
        </p:spPr>
      </p:pic>
      <p:pic>
        <p:nvPicPr>
          <p:cNvPr id="5" name="图片 4">
            <a:extLst>
              <a:ext uri="{FF2B5EF4-FFF2-40B4-BE49-F238E27FC236}">
                <a16:creationId xmlns:a16="http://schemas.microsoft.com/office/drawing/2014/main" id="{D478F251-3044-B7AB-51C1-28572B8E900E}"/>
              </a:ext>
            </a:extLst>
          </p:cNvPr>
          <p:cNvPicPr>
            <a:picLocks noChangeAspect="1"/>
          </p:cNvPicPr>
          <p:nvPr/>
        </p:nvPicPr>
        <p:blipFill>
          <a:blip r:embed="rId3"/>
          <a:stretch>
            <a:fillRect/>
          </a:stretch>
        </p:blipFill>
        <p:spPr>
          <a:xfrm>
            <a:off x="968021" y="3587365"/>
            <a:ext cx="2661014" cy="2834640"/>
          </a:xfrm>
          <a:prstGeom prst="rect">
            <a:avLst/>
          </a:prstGeom>
        </p:spPr>
      </p:pic>
      <p:pic>
        <p:nvPicPr>
          <p:cNvPr id="7" name="图片 6">
            <a:extLst>
              <a:ext uri="{FF2B5EF4-FFF2-40B4-BE49-F238E27FC236}">
                <a16:creationId xmlns:a16="http://schemas.microsoft.com/office/drawing/2014/main" id="{E13DC759-CDF5-5943-7142-6E2999729594}"/>
              </a:ext>
            </a:extLst>
          </p:cNvPr>
          <p:cNvPicPr>
            <a:picLocks noChangeAspect="1"/>
          </p:cNvPicPr>
          <p:nvPr/>
        </p:nvPicPr>
        <p:blipFill>
          <a:blip r:embed="rId4"/>
          <a:stretch>
            <a:fillRect/>
          </a:stretch>
        </p:blipFill>
        <p:spPr>
          <a:xfrm>
            <a:off x="788984" y="1127108"/>
            <a:ext cx="3019087" cy="2460257"/>
          </a:xfrm>
          <a:prstGeom prst="rect">
            <a:avLst/>
          </a:prstGeom>
        </p:spPr>
      </p:pic>
    </p:spTree>
    <p:extLst>
      <p:ext uri="{BB962C8B-B14F-4D97-AF65-F5344CB8AC3E}">
        <p14:creationId xmlns:p14="http://schemas.microsoft.com/office/powerpoint/2010/main" val="1230157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7"/>
          <p:cNvSpPr txBox="1"/>
          <p:nvPr/>
        </p:nvSpPr>
        <p:spPr>
          <a:xfrm>
            <a:off x="4596094" y="688202"/>
            <a:ext cx="4342250" cy="553998"/>
          </a:xfrm>
          <a:prstGeom prst="rect">
            <a:avLst/>
          </a:prstGeom>
          <a:noFill/>
          <a:ln w="9525">
            <a:noFill/>
          </a:ln>
        </p:spPr>
        <p:txBody>
          <a:bodyPr wrap="square">
            <a:spAutoFit/>
          </a:bodyPr>
          <a:lstStyle/>
          <a:p>
            <a:pPr algn="ctr" eaLnBrk="1" hangingPunct="1">
              <a:buFont typeface="Arial" panose="020B0604020202020204" pitchFamily="34" charset="0"/>
              <a:buNone/>
              <a:defRPr/>
            </a:pPr>
            <a:r>
              <a:rPr lang="en-US" altLang="zh-CN" sz="1600" b="1" noProof="1">
                <a:latin typeface="微软雅黑" panose="020B0503020204020204" pitchFamily="34" charset="-122"/>
                <a:ea typeface="微软雅黑" panose="020B0503020204020204" pitchFamily="34" charset="-122"/>
                <a:sym typeface="Arial" panose="020B0604020202020204" pitchFamily="34" charset="0"/>
              </a:rPr>
              <a:t>8</a:t>
            </a: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腔精密摆盘机</a:t>
            </a:r>
          </a:p>
          <a:p>
            <a:pPr eaLnBrk="1" hangingPunct="1">
              <a:buFont typeface="Arial" panose="020B0604020202020204" pitchFamily="34" charset="0"/>
              <a:buNone/>
              <a:defRPr/>
            </a:pPr>
            <a:r>
              <a:rPr lang="en-US" altLang="zh-CN" sz="1400" b="1" noProof="1">
                <a:latin typeface="微软雅黑" panose="020B0503020204020204" pitchFamily="34" charset="-122"/>
                <a:ea typeface="微软雅黑" panose="020B0503020204020204" pitchFamily="34" charset="-122"/>
                <a:sym typeface="Arial" panose="020B0604020202020204" pitchFamily="34" charset="0"/>
              </a:rPr>
              <a:t>8-chamber precision disk swinging machine</a:t>
            </a:r>
            <a:endParaRPr lang="zh-CN" altLang="en-US" sz="1400" b="1"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33795" name="Text Box 8"/>
          <p:cNvSpPr txBox="1">
            <a:spLocks noChangeArrowheads="1"/>
          </p:cNvSpPr>
          <p:nvPr/>
        </p:nvSpPr>
        <p:spPr bwMode="auto">
          <a:xfrm>
            <a:off x="5235420" y="1473200"/>
            <a:ext cx="3355262" cy="1169551"/>
          </a:xfrm>
          <a:prstGeom prst="rect">
            <a:avLst/>
          </a:prstGeom>
          <a:noFill/>
          <a:ln w="9525">
            <a:noFill/>
            <a:miter lim="800000"/>
          </a:ln>
        </p:spPr>
        <p:txBody>
          <a:bodyPr wrap="square">
            <a:spAutoFit/>
          </a:bodyPr>
          <a:lstStyle/>
          <a:p>
            <a:pPr eaLnBrk="1" hangingPunct="1"/>
            <a:r>
              <a:rPr lang="zh-CN" altLang="en-US" sz="1400" dirty="0">
                <a:latin typeface="微软雅黑" panose="020B0503020204020204" pitchFamily="34" charset="-122"/>
                <a:ea typeface="微软雅黑" panose="020B0503020204020204" pitchFamily="34" charset="-122"/>
              </a:rPr>
              <a:t>项目描述： 应用于注塑产品的多腔精密摆盘。</a:t>
            </a:r>
            <a:endParaRPr lang="en-US" altLang="zh-CN" sz="1400"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设备实现了注塑产品多腔分别摆盘，为下游自动化生产做好衔接，设备摆盘精度达到了</a:t>
            </a:r>
            <a:r>
              <a:rPr lang="en-US" altLang="zh-CN" sz="1400" dirty="0">
                <a:latin typeface="微软雅黑" panose="020B0503020204020204" pitchFamily="34" charset="-122"/>
                <a:ea typeface="微软雅黑" panose="020B0503020204020204" pitchFamily="34" charset="-122"/>
              </a:rPr>
              <a:t>0.05mm</a:t>
            </a:r>
            <a:r>
              <a:rPr lang="zh-CN" altLang="en-US" sz="1400" dirty="0">
                <a:latin typeface="微软雅黑" panose="020B0503020204020204" pitchFamily="34" charset="-122"/>
                <a:ea typeface="微软雅黑" panose="020B0503020204020204" pitchFamily="34" charset="-122"/>
              </a:rPr>
              <a:t>运行周期为</a:t>
            </a:r>
            <a:r>
              <a:rPr lang="en-US" altLang="zh-CN" sz="1400" dirty="0">
                <a:latin typeface="微软雅黑" panose="020B0503020204020204" pitchFamily="34" charset="-122"/>
                <a:ea typeface="微软雅黑" panose="020B0503020204020204" pitchFamily="34" charset="-122"/>
              </a:rPr>
              <a:t>10</a:t>
            </a:r>
            <a:r>
              <a:rPr lang="zh-CN" altLang="en-US" sz="1400" dirty="0">
                <a:latin typeface="微软雅黑" panose="020B0503020204020204" pitchFamily="34" charset="-122"/>
                <a:ea typeface="微软雅黑" panose="020B0503020204020204" pitchFamily="34" charset="-122"/>
              </a:rPr>
              <a:t>秒</a:t>
            </a:r>
            <a:r>
              <a:rPr lang="en-US" altLang="zh-CN" sz="1400" dirty="0">
                <a:latin typeface="微软雅黑" panose="020B0503020204020204" pitchFamily="34" charset="-122"/>
                <a:ea typeface="微软雅黑" panose="020B0503020204020204" pitchFamily="34" charset="-122"/>
              </a:rPr>
              <a:t>/8</a:t>
            </a:r>
            <a:r>
              <a:rPr lang="zh-CN" altLang="en-US" sz="1400" dirty="0">
                <a:latin typeface="微软雅黑" panose="020B0503020204020204" pitchFamily="34" charset="-122"/>
                <a:ea typeface="微软雅黑" panose="020B0503020204020204" pitchFamily="34" charset="-122"/>
              </a:rPr>
              <a:t>件。</a:t>
            </a:r>
            <a:endParaRPr lang="zh-CN" altLang="en-US" sz="1400" dirty="0">
              <a:ea typeface="微软雅黑" panose="020B0503020204020204" pitchFamily="34" charset="-122"/>
            </a:endParaRPr>
          </a:p>
        </p:txBody>
      </p:sp>
      <p:pic>
        <p:nvPicPr>
          <p:cNvPr id="4" name="图片 3">
            <a:extLst>
              <a:ext uri="{FF2B5EF4-FFF2-40B4-BE49-F238E27FC236}">
                <a16:creationId xmlns:a16="http://schemas.microsoft.com/office/drawing/2014/main" id="{A661E1EF-D6BD-62B2-3040-3F21A015B7D0}"/>
              </a:ext>
            </a:extLst>
          </p:cNvPr>
          <p:cNvPicPr>
            <a:picLocks noChangeAspect="1"/>
          </p:cNvPicPr>
          <p:nvPr/>
        </p:nvPicPr>
        <p:blipFill>
          <a:blip r:embed="rId2"/>
          <a:stretch>
            <a:fillRect/>
          </a:stretch>
        </p:blipFill>
        <p:spPr>
          <a:xfrm>
            <a:off x="5282125" y="2873751"/>
            <a:ext cx="2970187" cy="3632083"/>
          </a:xfrm>
          <a:prstGeom prst="rect">
            <a:avLst/>
          </a:prstGeom>
        </p:spPr>
      </p:pic>
      <p:pic>
        <p:nvPicPr>
          <p:cNvPr id="7" name="图片 6">
            <a:extLst>
              <a:ext uri="{FF2B5EF4-FFF2-40B4-BE49-F238E27FC236}">
                <a16:creationId xmlns:a16="http://schemas.microsoft.com/office/drawing/2014/main" id="{ADF4B5E6-3BDB-8E05-B779-74DBD4A07E08}"/>
              </a:ext>
            </a:extLst>
          </p:cNvPr>
          <p:cNvPicPr>
            <a:picLocks noChangeAspect="1"/>
          </p:cNvPicPr>
          <p:nvPr/>
        </p:nvPicPr>
        <p:blipFill>
          <a:blip r:embed="rId3"/>
          <a:stretch>
            <a:fillRect/>
          </a:stretch>
        </p:blipFill>
        <p:spPr>
          <a:xfrm>
            <a:off x="696111" y="1485900"/>
            <a:ext cx="3190875" cy="1943100"/>
          </a:xfrm>
          <a:prstGeom prst="rect">
            <a:avLst/>
          </a:prstGeom>
        </p:spPr>
      </p:pic>
      <p:pic>
        <p:nvPicPr>
          <p:cNvPr id="9" name="图片 8">
            <a:extLst>
              <a:ext uri="{FF2B5EF4-FFF2-40B4-BE49-F238E27FC236}">
                <a16:creationId xmlns:a16="http://schemas.microsoft.com/office/drawing/2014/main" id="{1228DED9-53EA-BDA1-02CF-83613565988C}"/>
              </a:ext>
            </a:extLst>
          </p:cNvPr>
          <p:cNvPicPr>
            <a:picLocks noChangeAspect="1"/>
          </p:cNvPicPr>
          <p:nvPr/>
        </p:nvPicPr>
        <p:blipFill>
          <a:blip r:embed="rId4"/>
          <a:stretch>
            <a:fillRect/>
          </a:stretch>
        </p:blipFill>
        <p:spPr>
          <a:xfrm>
            <a:off x="1280427" y="3946357"/>
            <a:ext cx="2351760" cy="2661385"/>
          </a:xfrm>
          <a:prstGeom prst="rect">
            <a:avLst/>
          </a:prstGeom>
        </p:spPr>
      </p:pic>
    </p:spTree>
    <p:extLst>
      <p:ext uri="{BB962C8B-B14F-4D97-AF65-F5344CB8AC3E}">
        <p14:creationId xmlns:p14="http://schemas.microsoft.com/office/powerpoint/2010/main" val="695361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C1DDD-285D-6187-A195-53D22EA5013F}"/>
            </a:ext>
          </a:extLst>
        </p:cNvPr>
        <p:cNvGrpSpPr/>
        <p:nvPr/>
      </p:nvGrpSpPr>
      <p:grpSpPr>
        <a:xfrm>
          <a:off x="0" y="0"/>
          <a:ext cx="0" cy="0"/>
          <a:chOff x="0" y="0"/>
          <a:chExt cx="0" cy="0"/>
        </a:xfrm>
      </p:grpSpPr>
      <p:sp>
        <p:nvSpPr>
          <p:cNvPr id="25602" name="Text Box 7">
            <a:extLst>
              <a:ext uri="{FF2B5EF4-FFF2-40B4-BE49-F238E27FC236}">
                <a16:creationId xmlns:a16="http://schemas.microsoft.com/office/drawing/2014/main" id="{BB3E6166-35CB-47BD-8364-7890BA1242F9}"/>
              </a:ext>
            </a:extLst>
          </p:cNvPr>
          <p:cNvSpPr txBox="1"/>
          <p:nvPr/>
        </p:nvSpPr>
        <p:spPr>
          <a:xfrm>
            <a:off x="4976813" y="606425"/>
            <a:ext cx="3665537" cy="553998"/>
          </a:xfrm>
          <a:prstGeom prst="rect">
            <a:avLst/>
          </a:prstGeom>
          <a:noFill/>
          <a:ln w="9525">
            <a:noFill/>
          </a:ln>
        </p:spPr>
        <p:txBody>
          <a:bodyPr>
            <a:spAutoFit/>
          </a:bodyPr>
          <a:lstStyle/>
          <a:p>
            <a:pPr algn="ctr" eaLnBrk="1" hangingPunct="1">
              <a:defRPr/>
            </a:pP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全自动检包线</a:t>
            </a:r>
            <a:endParaRPr lang="en-US" altLang="zh-CN" sz="1600" b="1" noProof="1">
              <a:latin typeface="微软雅黑" panose="020B0503020204020204" pitchFamily="34" charset="-122"/>
              <a:ea typeface="微软雅黑" panose="020B0503020204020204" pitchFamily="34" charset="-122"/>
              <a:sym typeface="Arial" panose="020B0604020202020204" pitchFamily="34" charset="0"/>
            </a:endParaRPr>
          </a:p>
          <a:p>
            <a:pPr algn="ctr" eaLnBrk="1" hangingPunct="1">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Fully automatic inspection line</a:t>
            </a:r>
          </a:p>
        </p:txBody>
      </p:sp>
      <p:sp>
        <p:nvSpPr>
          <p:cNvPr id="31747" name="Text Box 8">
            <a:extLst>
              <a:ext uri="{FF2B5EF4-FFF2-40B4-BE49-F238E27FC236}">
                <a16:creationId xmlns:a16="http://schemas.microsoft.com/office/drawing/2014/main" id="{1E9639F0-B5B1-E9C5-01D6-CB4635C739A4}"/>
              </a:ext>
            </a:extLst>
          </p:cNvPr>
          <p:cNvSpPr txBox="1">
            <a:spLocks noChangeArrowheads="1"/>
          </p:cNvSpPr>
          <p:nvPr/>
        </p:nvSpPr>
        <p:spPr bwMode="auto">
          <a:xfrm>
            <a:off x="4976813" y="1131888"/>
            <a:ext cx="4167187" cy="738664"/>
          </a:xfrm>
          <a:prstGeom prst="rect">
            <a:avLst/>
          </a:prstGeom>
          <a:noFill/>
          <a:ln w="9525">
            <a:noFill/>
            <a:miter lim="800000"/>
          </a:ln>
        </p:spPr>
        <p:txBody>
          <a:bodyPr wrap="square">
            <a:spAutoFit/>
          </a:bodyPr>
          <a:lstStyle/>
          <a:p>
            <a:pPr eaLnBrk="1" hangingPunct="1"/>
            <a:r>
              <a:rPr lang="zh-CN" altLang="en-US" sz="1400" b="1" dirty="0">
                <a:latin typeface="微软雅黑" panose="020B0503020204020204" pitchFamily="34" charset="-122"/>
                <a:ea typeface="微软雅黑" panose="020B0503020204020204" pitchFamily="34" charset="-122"/>
              </a:rPr>
              <a:t>项目描述： </a:t>
            </a:r>
            <a:endParaRPr lang="en-US" altLang="zh-CN" sz="1400" b="1"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该线体可实现产品自动上下料，采用视觉检测产品各项指标，</a:t>
            </a:r>
            <a:r>
              <a:rPr lang="en-US" altLang="zh-CN" sz="1400" dirty="0">
                <a:latin typeface="微软雅黑" panose="020B0503020204020204" pitchFamily="34" charset="-122"/>
                <a:ea typeface="微软雅黑" panose="020B0503020204020204" pitchFamily="34" charset="-122"/>
              </a:rPr>
              <a:t>NG</a:t>
            </a:r>
            <a:r>
              <a:rPr lang="zh-CN" altLang="en-US" sz="1400" dirty="0">
                <a:latin typeface="微软雅黑" panose="020B0503020204020204" pitchFamily="34" charset="-122"/>
                <a:ea typeface="微软雅黑" panose="020B0503020204020204" pitchFamily="34" charset="-122"/>
              </a:rPr>
              <a:t>品分类排废，避免</a:t>
            </a:r>
            <a:r>
              <a:rPr lang="en-US" altLang="zh-CN" sz="1400" dirty="0">
                <a:latin typeface="微软雅黑" panose="020B0503020204020204" pitchFamily="34" charset="-122"/>
                <a:ea typeface="微软雅黑" panose="020B0503020204020204" pitchFamily="34" charset="-122"/>
              </a:rPr>
              <a:t>NG</a:t>
            </a:r>
            <a:r>
              <a:rPr lang="zh-CN" altLang="en-US" sz="1400" dirty="0">
                <a:latin typeface="微软雅黑" panose="020B0503020204020204" pitchFamily="34" charset="-122"/>
                <a:ea typeface="微软雅黑" panose="020B0503020204020204" pitchFamily="34" charset="-122"/>
              </a:rPr>
              <a:t>遗留至后工序</a:t>
            </a:r>
            <a:endParaRPr lang="zh-CN" altLang="en-US" sz="1400" dirty="0">
              <a:ea typeface="微软雅黑" panose="020B0503020204020204" pitchFamily="34" charset="-122"/>
            </a:endParaRPr>
          </a:p>
        </p:txBody>
      </p:sp>
      <p:pic>
        <p:nvPicPr>
          <p:cNvPr id="6" name="图片 5">
            <a:extLst>
              <a:ext uri="{FF2B5EF4-FFF2-40B4-BE49-F238E27FC236}">
                <a16:creationId xmlns:a16="http://schemas.microsoft.com/office/drawing/2014/main" id="{77387AB9-86A9-68CE-3E0B-87F5AD70957A}"/>
              </a:ext>
            </a:extLst>
          </p:cNvPr>
          <p:cNvPicPr>
            <a:picLocks noChangeAspect="1"/>
          </p:cNvPicPr>
          <p:nvPr/>
        </p:nvPicPr>
        <p:blipFill>
          <a:blip r:embed="rId2"/>
          <a:stretch>
            <a:fillRect/>
          </a:stretch>
        </p:blipFill>
        <p:spPr>
          <a:xfrm>
            <a:off x="4157794" y="3246120"/>
            <a:ext cx="4687079" cy="3005455"/>
          </a:xfrm>
          <a:prstGeom prst="rect">
            <a:avLst/>
          </a:prstGeom>
        </p:spPr>
      </p:pic>
      <p:pic>
        <p:nvPicPr>
          <p:cNvPr id="8" name="图片 7">
            <a:extLst>
              <a:ext uri="{FF2B5EF4-FFF2-40B4-BE49-F238E27FC236}">
                <a16:creationId xmlns:a16="http://schemas.microsoft.com/office/drawing/2014/main" id="{F4864960-5568-DEA3-F4F5-8F09567A288D}"/>
              </a:ext>
            </a:extLst>
          </p:cNvPr>
          <p:cNvPicPr>
            <a:picLocks noChangeAspect="1"/>
          </p:cNvPicPr>
          <p:nvPr/>
        </p:nvPicPr>
        <p:blipFill>
          <a:blip r:embed="rId3"/>
          <a:stretch>
            <a:fillRect/>
          </a:stretch>
        </p:blipFill>
        <p:spPr>
          <a:xfrm>
            <a:off x="1182829" y="3641429"/>
            <a:ext cx="2578067" cy="2586575"/>
          </a:xfrm>
          <a:prstGeom prst="rect">
            <a:avLst/>
          </a:prstGeom>
        </p:spPr>
      </p:pic>
      <p:pic>
        <p:nvPicPr>
          <p:cNvPr id="10" name="图片 9">
            <a:extLst>
              <a:ext uri="{FF2B5EF4-FFF2-40B4-BE49-F238E27FC236}">
                <a16:creationId xmlns:a16="http://schemas.microsoft.com/office/drawing/2014/main" id="{274320D9-C17E-244E-350A-39D2E5E70A6B}"/>
              </a:ext>
            </a:extLst>
          </p:cNvPr>
          <p:cNvPicPr>
            <a:picLocks noChangeAspect="1"/>
          </p:cNvPicPr>
          <p:nvPr/>
        </p:nvPicPr>
        <p:blipFill>
          <a:blip r:embed="rId4"/>
          <a:stretch>
            <a:fillRect/>
          </a:stretch>
        </p:blipFill>
        <p:spPr>
          <a:xfrm>
            <a:off x="1286083" y="992660"/>
            <a:ext cx="2291891" cy="2253460"/>
          </a:xfrm>
          <a:prstGeom prst="rect">
            <a:avLst/>
          </a:prstGeom>
        </p:spPr>
      </p:pic>
    </p:spTree>
    <p:extLst>
      <p:ext uri="{BB962C8B-B14F-4D97-AF65-F5344CB8AC3E}">
        <p14:creationId xmlns:p14="http://schemas.microsoft.com/office/powerpoint/2010/main" val="961045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A513C-A324-0F94-3E7F-A7DFE7E9B7D7}"/>
            </a:ext>
          </a:extLst>
        </p:cNvPr>
        <p:cNvGrpSpPr/>
        <p:nvPr/>
      </p:nvGrpSpPr>
      <p:grpSpPr>
        <a:xfrm>
          <a:off x="0" y="0"/>
          <a:ext cx="0" cy="0"/>
          <a:chOff x="0" y="0"/>
          <a:chExt cx="0" cy="0"/>
        </a:xfrm>
      </p:grpSpPr>
      <p:sp>
        <p:nvSpPr>
          <p:cNvPr id="25602" name="Text Box 7">
            <a:extLst>
              <a:ext uri="{FF2B5EF4-FFF2-40B4-BE49-F238E27FC236}">
                <a16:creationId xmlns:a16="http://schemas.microsoft.com/office/drawing/2014/main" id="{57C65F31-55DE-7021-4961-1E81DE502303}"/>
              </a:ext>
            </a:extLst>
          </p:cNvPr>
          <p:cNvSpPr txBox="1"/>
          <p:nvPr/>
        </p:nvSpPr>
        <p:spPr>
          <a:xfrm>
            <a:off x="4976813" y="606425"/>
            <a:ext cx="3665537" cy="554038"/>
          </a:xfrm>
          <a:prstGeom prst="rect">
            <a:avLst/>
          </a:prstGeom>
          <a:noFill/>
          <a:ln w="9525">
            <a:noFill/>
          </a:ln>
        </p:spPr>
        <p:txBody>
          <a:bodyPr>
            <a:spAutoFit/>
          </a:bodyPr>
          <a:lstStyle/>
          <a:p>
            <a:pPr algn="ctr" eaLnBrk="1" hangingPunct="1">
              <a:buFont typeface="Arial" panose="020B0604020202020204" pitchFamily="34" charset="0"/>
              <a:buNone/>
              <a:defRPr/>
            </a:pP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料盘打包码垛线体</a:t>
            </a:r>
            <a:endParaRPr lang="en-US" altLang="zh-CN" sz="1600" b="1" noProof="1">
              <a:latin typeface="微软雅黑" panose="020B0503020204020204" pitchFamily="34" charset="-122"/>
              <a:ea typeface="微软雅黑" panose="020B0503020204020204" pitchFamily="34" charset="-122"/>
              <a:sym typeface="Arial" panose="020B0604020202020204" pitchFamily="34" charset="0"/>
            </a:endParaRPr>
          </a:p>
          <a:p>
            <a:pPr algn="ctr" eaLnBrk="1" hangingPunct="1">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Slide switch automatic assembly line</a:t>
            </a:r>
            <a:endParaRPr lang="zh-CN" altLang="en-US" sz="1400"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31747" name="Text Box 8">
            <a:extLst>
              <a:ext uri="{FF2B5EF4-FFF2-40B4-BE49-F238E27FC236}">
                <a16:creationId xmlns:a16="http://schemas.microsoft.com/office/drawing/2014/main" id="{F869CB64-8668-BCB9-8282-486A3BE43D3C}"/>
              </a:ext>
            </a:extLst>
          </p:cNvPr>
          <p:cNvSpPr txBox="1">
            <a:spLocks noChangeArrowheads="1"/>
          </p:cNvSpPr>
          <p:nvPr/>
        </p:nvSpPr>
        <p:spPr bwMode="auto">
          <a:xfrm>
            <a:off x="4976813" y="1131888"/>
            <a:ext cx="3925887" cy="1600438"/>
          </a:xfrm>
          <a:prstGeom prst="rect">
            <a:avLst/>
          </a:prstGeom>
          <a:noFill/>
          <a:ln w="9525">
            <a:noFill/>
            <a:miter lim="800000"/>
          </a:ln>
        </p:spPr>
        <p:txBody>
          <a:bodyPr>
            <a:spAutoFit/>
          </a:bodyPr>
          <a:lstStyle/>
          <a:p>
            <a:pPr eaLnBrk="1" hangingPunct="1"/>
            <a:r>
              <a:rPr lang="zh-CN" altLang="en-US" sz="1400" b="1" dirty="0">
                <a:latin typeface="微软雅黑" panose="020B0503020204020204" pitchFamily="34" charset="-122"/>
                <a:ea typeface="微软雅黑" panose="020B0503020204020204" pitchFamily="34" charset="-122"/>
              </a:rPr>
              <a:t>项目描述： </a:t>
            </a:r>
            <a:endParaRPr lang="en-US" altLang="zh-CN" sz="1400" b="1"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该线体可针对不同长宽高的料盘进行自动上料、打包、下料码垛。节省人力同时可大大提高码垛效率。线体带有</a:t>
            </a:r>
            <a:r>
              <a:rPr lang="en-US" altLang="zh-CN" sz="1400" dirty="0">
                <a:latin typeface="微软雅黑" panose="020B0503020204020204" pitchFamily="34" charset="-122"/>
                <a:ea typeface="微软雅黑" panose="020B0503020204020204" pitchFamily="34" charset="-122"/>
              </a:rPr>
              <a:t>MES</a:t>
            </a:r>
            <a:r>
              <a:rPr lang="zh-CN" altLang="en-US" sz="1400" dirty="0">
                <a:latin typeface="微软雅黑" panose="020B0503020204020204" pitchFamily="34" charset="-122"/>
                <a:ea typeface="微软雅黑" panose="020B0503020204020204" pitchFamily="34" charset="-122"/>
              </a:rPr>
              <a:t>功能，可同时打包不同产品的料盘，根据产品信息，将相同产品的料盘码垛到一个栈板上。满料后，自动呼叫</a:t>
            </a:r>
            <a:r>
              <a:rPr lang="en-US" altLang="zh-CN" sz="1400" dirty="0">
                <a:latin typeface="微软雅黑" panose="020B0503020204020204" pitchFamily="34" charset="-122"/>
                <a:ea typeface="微软雅黑" panose="020B0503020204020204" pitchFamily="34" charset="-122"/>
              </a:rPr>
              <a:t>AGV</a:t>
            </a:r>
            <a:r>
              <a:rPr lang="zh-CN" altLang="en-US" sz="1400" dirty="0">
                <a:latin typeface="微软雅黑" panose="020B0503020204020204" pitchFamily="34" charset="-122"/>
                <a:ea typeface="微软雅黑" panose="020B0503020204020204" pitchFamily="34" charset="-122"/>
              </a:rPr>
              <a:t>将满料托盘取走。 </a:t>
            </a:r>
            <a:endParaRPr lang="zh-CN" altLang="en-US" sz="1400" dirty="0">
              <a:ea typeface="微软雅黑" panose="020B0503020204020204" pitchFamily="34" charset="-122"/>
            </a:endParaRPr>
          </a:p>
        </p:txBody>
      </p:sp>
      <p:pic>
        <p:nvPicPr>
          <p:cNvPr id="4" name="图片 3">
            <a:extLst>
              <a:ext uri="{FF2B5EF4-FFF2-40B4-BE49-F238E27FC236}">
                <a16:creationId xmlns:a16="http://schemas.microsoft.com/office/drawing/2014/main" id="{D94E4BD4-14CB-A1A0-FB9A-D40F6145AB71}"/>
              </a:ext>
            </a:extLst>
          </p:cNvPr>
          <p:cNvPicPr>
            <a:picLocks noChangeAspect="1"/>
          </p:cNvPicPr>
          <p:nvPr/>
        </p:nvPicPr>
        <p:blipFill>
          <a:blip r:embed="rId2"/>
          <a:stretch>
            <a:fillRect/>
          </a:stretch>
        </p:blipFill>
        <p:spPr>
          <a:xfrm>
            <a:off x="2911642" y="3351721"/>
            <a:ext cx="5823284" cy="3271455"/>
          </a:xfrm>
          <a:prstGeom prst="rect">
            <a:avLst/>
          </a:prstGeom>
        </p:spPr>
      </p:pic>
      <p:pic>
        <p:nvPicPr>
          <p:cNvPr id="10" name="图片 9">
            <a:extLst>
              <a:ext uri="{FF2B5EF4-FFF2-40B4-BE49-F238E27FC236}">
                <a16:creationId xmlns:a16="http://schemas.microsoft.com/office/drawing/2014/main" id="{01771C07-D936-AAA3-E1AF-CEF00E67A280}"/>
              </a:ext>
            </a:extLst>
          </p:cNvPr>
          <p:cNvPicPr>
            <a:picLocks noChangeAspect="1"/>
          </p:cNvPicPr>
          <p:nvPr/>
        </p:nvPicPr>
        <p:blipFill>
          <a:blip r:embed="rId3"/>
          <a:stretch>
            <a:fillRect/>
          </a:stretch>
        </p:blipFill>
        <p:spPr>
          <a:xfrm>
            <a:off x="337687" y="3561434"/>
            <a:ext cx="2164882" cy="2419255"/>
          </a:xfrm>
          <a:prstGeom prst="rect">
            <a:avLst/>
          </a:prstGeom>
        </p:spPr>
      </p:pic>
      <p:pic>
        <p:nvPicPr>
          <p:cNvPr id="12" name="图片 11">
            <a:extLst>
              <a:ext uri="{FF2B5EF4-FFF2-40B4-BE49-F238E27FC236}">
                <a16:creationId xmlns:a16="http://schemas.microsoft.com/office/drawing/2014/main" id="{F1456B63-0089-CC52-0D2D-323AA71FB139}"/>
              </a:ext>
            </a:extLst>
          </p:cNvPr>
          <p:cNvPicPr>
            <a:picLocks noChangeAspect="1"/>
          </p:cNvPicPr>
          <p:nvPr/>
        </p:nvPicPr>
        <p:blipFill>
          <a:blip r:embed="rId4"/>
          <a:stretch>
            <a:fillRect/>
          </a:stretch>
        </p:blipFill>
        <p:spPr>
          <a:xfrm>
            <a:off x="351042" y="785448"/>
            <a:ext cx="2138172" cy="2682140"/>
          </a:xfrm>
          <a:prstGeom prst="rect">
            <a:avLst/>
          </a:prstGeom>
        </p:spPr>
      </p:pic>
    </p:spTree>
    <p:extLst>
      <p:ext uri="{BB962C8B-B14F-4D97-AF65-F5344CB8AC3E}">
        <p14:creationId xmlns:p14="http://schemas.microsoft.com/office/powerpoint/2010/main" val="3629881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文本框 2"/>
          <p:cNvSpPr txBox="1">
            <a:spLocks noChangeArrowheads="1"/>
          </p:cNvSpPr>
          <p:nvPr/>
        </p:nvSpPr>
        <p:spPr bwMode="auto">
          <a:xfrm>
            <a:off x="3779838" y="708259"/>
            <a:ext cx="5364162" cy="553998"/>
          </a:xfrm>
          <a:prstGeom prst="rect">
            <a:avLst/>
          </a:prstGeom>
          <a:noFill/>
          <a:ln w="9525">
            <a:noFill/>
            <a:miter lim="800000"/>
          </a:ln>
        </p:spPr>
        <p:txBody>
          <a:bodyPr>
            <a:spAutoFit/>
          </a:bodyPr>
          <a:lstStyle/>
          <a:p>
            <a:pPr algn="ctr"/>
            <a:r>
              <a:rPr lang="zh-CN" altLang="en-US" sz="1600" b="1" dirty="0">
                <a:latin typeface="微软雅黑" panose="020B0503020204020204" pitchFamily="34" charset="-122"/>
                <a:ea typeface="微软雅黑" panose="020B0503020204020204" pitchFamily="34" charset="-122"/>
              </a:rPr>
              <a:t>自动贴膜摆盘机</a:t>
            </a:r>
            <a:endParaRPr lang="en-US" altLang="zh-CN" sz="1600" b="1" dirty="0">
              <a:latin typeface="微软雅黑" panose="020B0503020204020204" pitchFamily="34" charset="-122"/>
              <a:ea typeface="微软雅黑" panose="020B0503020204020204" pitchFamily="34" charset="-122"/>
            </a:endParaRPr>
          </a:p>
          <a:p>
            <a:pPr algn="ctr"/>
            <a:r>
              <a:rPr lang="en-US" altLang="zh-CN" sz="1400" dirty="0">
                <a:latin typeface="微软雅黑" panose="020B0503020204020204" pitchFamily="34" charset="-122"/>
                <a:ea typeface="微软雅黑" panose="020B0503020204020204" pitchFamily="34" charset="-122"/>
              </a:rPr>
              <a:t>Automatic Film Laminating Machine</a:t>
            </a:r>
            <a:endParaRPr lang="zh-CN" altLang="en-US" sz="1400" dirty="0">
              <a:latin typeface="微软雅黑" panose="020B0503020204020204" pitchFamily="34" charset="-122"/>
              <a:ea typeface="微软雅黑" panose="020B0503020204020204" pitchFamily="34" charset="-122"/>
            </a:endParaRPr>
          </a:p>
        </p:txBody>
      </p:sp>
      <p:sp>
        <p:nvSpPr>
          <p:cNvPr id="29699" name="文本框 8"/>
          <p:cNvSpPr txBox="1">
            <a:spLocks noChangeArrowheads="1"/>
          </p:cNvSpPr>
          <p:nvPr/>
        </p:nvSpPr>
        <p:spPr bwMode="auto">
          <a:xfrm>
            <a:off x="4138695" y="1331604"/>
            <a:ext cx="4862513" cy="954107"/>
          </a:xfrm>
          <a:prstGeom prst="rect">
            <a:avLst/>
          </a:prstGeom>
          <a:noFill/>
          <a:ln w="9525">
            <a:noFill/>
            <a:miter lim="800000"/>
          </a:ln>
        </p:spPr>
        <p:txBody>
          <a:bodyPr wrap="square">
            <a:spAutoFit/>
          </a:bodyPr>
          <a:lstStyle/>
          <a:p>
            <a:r>
              <a:rPr lang="zh-CN" altLang="en-US" sz="1400" dirty="0">
                <a:latin typeface="微软雅黑" panose="020B0503020204020204" pitchFamily="34" charset="-122"/>
                <a:ea typeface="微软雅黑" panose="020B0503020204020204" pitchFamily="34" charset="-122"/>
              </a:rPr>
              <a:t>项目描述：</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实现对外壳自动贴膜机摆盘，配合采用机器人配合视觉纠偏保证了贴膜精度可以达到</a:t>
            </a:r>
            <a:r>
              <a:rPr lang="en-US" altLang="zh-CN" sz="1400" dirty="0">
                <a:latin typeface="微软雅黑" panose="020B0503020204020204" pitchFamily="34" charset="-122"/>
                <a:ea typeface="微软雅黑" panose="020B0503020204020204" pitchFamily="34" charset="-122"/>
              </a:rPr>
              <a:t>±0.05mm</a:t>
            </a:r>
            <a:r>
              <a:rPr lang="zh-CN" altLang="en-US" sz="1400" dirty="0">
                <a:latin typeface="微软雅黑" panose="020B0503020204020204" pitchFamily="34" charset="-122"/>
                <a:ea typeface="微软雅黑" panose="020B0503020204020204" pitchFamily="34" charset="-122"/>
              </a:rPr>
              <a:t>；贴膜效率可以达到</a:t>
            </a:r>
            <a:r>
              <a:rPr lang="en-US" altLang="zh-CN" sz="1400" dirty="0">
                <a:latin typeface="微软雅黑" panose="020B0503020204020204" pitchFamily="34" charset="-122"/>
                <a:ea typeface="微软雅黑" panose="020B0503020204020204" pitchFamily="34" charset="-122"/>
              </a:rPr>
              <a:t>3</a:t>
            </a:r>
            <a:r>
              <a:rPr lang="zh-CN" altLang="en-US" sz="1400" dirty="0">
                <a:latin typeface="微软雅黑" panose="020B0503020204020204" pitchFamily="34" charset="-122"/>
                <a:ea typeface="微软雅黑" panose="020B0503020204020204" pitchFamily="34" charset="-122"/>
              </a:rPr>
              <a:t>秒</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件。</a:t>
            </a:r>
          </a:p>
        </p:txBody>
      </p:sp>
      <p:pic>
        <p:nvPicPr>
          <p:cNvPr id="4" name="图片 3">
            <a:extLst>
              <a:ext uri="{FF2B5EF4-FFF2-40B4-BE49-F238E27FC236}">
                <a16:creationId xmlns:a16="http://schemas.microsoft.com/office/drawing/2014/main" id="{F55D0804-92AC-299C-F74B-64A07FB1DD9D}"/>
              </a:ext>
            </a:extLst>
          </p:cNvPr>
          <p:cNvPicPr>
            <a:picLocks noChangeAspect="1"/>
          </p:cNvPicPr>
          <p:nvPr/>
        </p:nvPicPr>
        <p:blipFill>
          <a:blip r:embed="rId2"/>
          <a:stretch>
            <a:fillRect/>
          </a:stretch>
        </p:blipFill>
        <p:spPr>
          <a:xfrm>
            <a:off x="4402658" y="2303338"/>
            <a:ext cx="4481460" cy="4262007"/>
          </a:xfrm>
          <a:prstGeom prst="rect">
            <a:avLst/>
          </a:prstGeom>
        </p:spPr>
      </p:pic>
      <p:pic>
        <p:nvPicPr>
          <p:cNvPr id="8" name="图片 7">
            <a:extLst>
              <a:ext uri="{FF2B5EF4-FFF2-40B4-BE49-F238E27FC236}">
                <a16:creationId xmlns:a16="http://schemas.microsoft.com/office/drawing/2014/main" id="{51793130-B3DB-8D04-6FB8-B6C22E4113B1}"/>
              </a:ext>
            </a:extLst>
          </p:cNvPr>
          <p:cNvPicPr>
            <a:picLocks noChangeAspect="1"/>
          </p:cNvPicPr>
          <p:nvPr/>
        </p:nvPicPr>
        <p:blipFill>
          <a:blip r:embed="rId3"/>
          <a:stretch>
            <a:fillRect/>
          </a:stretch>
        </p:blipFill>
        <p:spPr>
          <a:xfrm>
            <a:off x="722697" y="955701"/>
            <a:ext cx="2518948" cy="2695274"/>
          </a:xfrm>
          <a:prstGeom prst="rect">
            <a:avLst/>
          </a:prstGeom>
        </p:spPr>
      </p:pic>
      <p:pic>
        <p:nvPicPr>
          <p:cNvPr id="10" name="图片 9">
            <a:extLst>
              <a:ext uri="{FF2B5EF4-FFF2-40B4-BE49-F238E27FC236}">
                <a16:creationId xmlns:a16="http://schemas.microsoft.com/office/drawing/2014/main" id="{04480AEC-B372-16D3-0C43-B3EFD17D8AF8}"/>
              </a:ext>
            </a:extLst>
          </p:cNvPr>
          <p:cNvPicPr>
            <a:picLocks noChangeAspect="1"/>
          </p:cNvPicPr>
          <p:nvPr/>
        </p:nvPicPr>
        <p:blipFill>
          <a:blip r:embed="rId4"/>
          <a:stretch>
            <a:fillRect/>
          </a:stretch>
        </p:blipFill>
        <p:spPr>
          <a:xfrm>
            <a:off x="1024795" y="3723136"/>
            <a:ext cx="1914751" cy="284220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5C18E-6134-F7DB-8B6F-B43CCDC88D88}"/>
            </a:ext>
          </a:extLst>
        </p:cNvPr>
        <p:cNvGrpSpPr/>
        <p:nvPr/>
      </p:nvGrpSpPr>
      <p:grpSpPr>
        <a:xfrm>
          <a:off x="0" y="0"/>
          <a:ext cx="0" cy="0"/>
          <a:chOff x="0" y="0"/>
          <a:chExt cx="0" cy="0"/>
        </a:xfrm>
      </p:grpSpPr>
      <p:sp>
        <p:nvSpPr>
          <p:cNvPr id="25602" name="Text Box 7">
            <a:extLst>
              <a:ext uri="{FF2B5EF4-FFF2-40B4-BE49-F238E27FC236}">
                <a16:creationId xmlns:a16="http://schemas.microsoft.com/office/drawing/2014/main" id="{EE16031F-4D8A-C952-E916-BFFDA657CAE9}"/>
              </a:ext>
            </a:extLst>
          </p:cNvPr>
          <p:cNvSpPr txBox="1"/>
          <p:nvPr/>
        </p:nvSpPr>
        <p:spPr>
          <a:xfrm>
            <a:off x="4976813" y="606425"/>
            <a:ext cx="3665537" cy="554038"/>
          </a:xfrm>
          <a:prstGeom prst="rect">
            <a:avLst/>
          </a:prstGeom>
          <a:noFill/>
          <a:ln w="9525">
            <a:noFill/>
          </a:ln>
        </p:spPr>
        <p:txBody>
          <a:bodyPr>
            <a:spAutoFit/>
          </a:bodyPr>
          <a:lstStyle/>
          <a:p>
            <a:pPr algn="ctr" eaLnBrk="1" hangingPunct="1">
              <a:buFont typeface="Arial" panose="020B0604020202020204" pitchFamily="34" charset="0"/>
              <a:buNone/>
              <a:defRPr/>
            </a:pP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全自动柔振摆盘机</a:t>
            </a:r>
            <a:endParaRPr lang="en-US" altLang="zh-CN" sz="1600" b="1" noProof="1">
              <a:latin typeface="微软雅黑" panose="020B0503020204020204" pitchFamily="34" charset="-122"/>
              <a:ea typeface="微软雅黑" panose="020B0503020204020204" pitchFamily="34" charset="-122"/>
              <a:sym typeface="Arial" panose="020B0604020202020204" pitchFamily="34" charset="0"/>
            </a:endParaRPr>
          </a:p>
          <a:p>
            <a:pPr algn="ctr" eaLnBrk="1" hangingPunct="1">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Vibration swing machine</a:t>
            </a:r>
            <a:endParaRPr lang="zh-CN" altLang="en-US" sz="1400"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31747" name="Text Box 8">
            <a:extLst>
              <a:ext uri="{FF2B5EF4-FFF2-40B4-BE49-F238E27FC236}">
                <a16:creationId xmlns:a16="http://schemas.microsoft.com/office/drawing/2014/main" id="{BF51129C-3356-F794-685A-E3698E92BFB9}"/>
              </a:ext>
            </a:extLst>
          </p:cNvPr>
          <p:cNvSpPr txBox="1">
            <a:spLocks noChangeArrowheads="1"/>
          </p:cNvSpPr>
          <p:nvPr/>
        </p:nvSpPr>
        <p:spPr bwMode="auto">
          <a:xfrm>
            <a:off x="4976813" y="1131888"/>
            <a:ext cx="3993932" cy="1384995"/>
          </a:xfrm>
          <a:prstGeom prst="rect">
            <a:avLst/>
          </a:prstGeom>
          <a:noFill/>
          <a:ln w="9525">
            <a:noFill/>
            <a:miter lim="800000"/>
          </a:ln>
        </p:spPr>
        <p:txBody>
          <a:bodyPr wrap="square">
            <a:spAutoFit/>
          </a:bodyPr>
          <a:lstStyle/>
          <a:p>
            <a:pPr eaLnBrk="1" hangingPunct="1"/>
            <a:r>
              <a:rPr lang="zh-CN" altLang="en-US" sz="1400" b="1" dirty="0">
                <a:latin typeface="微软雅黑" panose="020B0503020204020204" pitchFamily="34" charset="-122"/>
                <a:ea typeface="微软雅黑" panose="020B0503020204020204" pitchFamily="34" charset="-122"/>
              </a:rPr>
              <a:t>项目描述： </a:t>
            </a:r>
            <a:endParaRPr lang="en-US" altLang="zh-CN" sz="1400" b="1"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实现全自动产品摆盘。</a:t>
            </a:r>
            <a:endParaRPr lang="en-US" altLang="zh-CN" sz="1400"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该设备可实现散装来料，视觉识别产品形状和位置，自动矫正，补满料盘，为下游自动化生产做好衔接，节省人力，生产周期快，</a:t>
            </a:r>
            <a:r>
              <a:rPr lang="en-US" altLang="zh-CN" sz="1400" dirty="0">
                <a:latin typeface="微软雅黑" panose="020B0503020204020204" pitchFamily="34" charset="-122"/>
                <a:ea typeface="微软雅黑" panose="020B0503020204020204" pitchFamily="34" charset="-122"/>
              </a:rPr>
              <a:t>CT1.5S/1PCS</a:t>
            </a:r>
          </a:p>
          <a:p>
            <a:pPr eaLnBrk="1" hangingPunct="1"/>
            <a:endParaRPr lang="zh-CN" altLang="en-US" sz="1400" dirty="0">
              <a:ea typeface="微软雅黑" panose="020B0503020204020204" pitchFamily="34" charset="-122"/>
            </a:endParaRPr>
          </a:p>
        </p:txBody>
      </p:sp>
      <p:pic>
        <p:nvPicPr>
          <p:cNvPr id="3" name="图片 2">
            <a:extLst>
              <a:ext uri="{FF2B5EF4-FFF2-40B4-BE49-F238E27FC236}">
                <a16:creationId xmlns:a16="http://schemas.microsoft.com/office/drawing/2014/main" id="{20BA6706-B7A6-797A-74A1-FEE997E9AE61}"/>
              </a:ext>
            </a:extLst>
          </p:cNvPr>
          <p:cNvPicPr>
            <a:picLocks noChangeAspect="1"/>
          </p:cNvPicPr>
          <p:nvPr/>
        </p:nvPicPr>
        <p:blipFill>
          <a:blip r:embed="rId2"/>
          <a:stretch>
            <a:fillRect/>
          </a:stretch>
        </p:blipFill>
        <p:spPr>
          <a:xfrm>
            <a:off x="4669756" y="2611458"/>
            <a:ext cx="3792663" cy="4036745"/>
          </a:xfrm>
          <a:prstGeom prst="rect">
            <a:avLst/>
          </a:prstGeom>
        </p:spPr>
      </p:pic>
      <p:pic>
        <p:nvPicPr>
          <p:cNvPr id="6" name="图片 5">
            <a:extLst>
              <a:ext uri="{FF2B5EF4-FFF2-40B4-BE49-F238E27FC236}">
                <a16:creationId xmlns:a16="http://schemas.microsoft.com/office/drawing/2014/main" id="{AFBBE8C6-8E2E-7056-EAEA-187A2DF33019}"/>
              </a:ext>
            </a:extLst>
          </p:cNvPr>
          <p:cNvPicPr>
            <a:picLocks noChangeAspect="1"/>
          </p:cNvPicPr>
          <p:nvPr/>
        </p:nvPicPr>
        <p:blipFill>
          <a:blip r:embed="rId3"/>
          <a:stretch>
            <a:fillRect/>
          </a:stretch>
        </p:blipFill>
        <p:spPr>
          <a:xfrm>
            <a:off x="501650" y="883444"/>
            <a:ext cx="3062524" cy="2956309"/>
          </a:xfrm>
          <a:prstGeom prst="rect">
            <a:avLst/>
          </a:prstGeom>
        </p:spPr>
      </p:pic>
      <p:pic>
        <p:nvPicPr>
          <p:cNvPr id="11" name="图片 10">
            <a:extLst>
              <a:ext uri="{FF2B5EF4-FFF2-40B4-BE49-F238E27FC236}">
                <a16:creationId xmlns:a16="http://schemas.microsoft.com/office/drawing/2014/main" id="{F0A18991-07A4-FC45-3752-B6180A463E7E}"/>
              </a:ext>
            </a:extLst>
          </p:cNvPr>
          <p:cNvPicPr>
            <a:picLocks noChangeAspect="1"/>
          </p:cNvPicPr>
          <p:nvPr/>
        </p:nvPicPr>
        <p:blipFill>
          <a:blip r:embed="rId4"/>
          <a:stretch>
            <a:fillRect/>
          </a:stretch>
        </p:blipFill>
        <p:spPr>
          <a:xfrm>
            <a:off x="346199" y="3914232"/>
            <a:ext cx="3719895" cy="2643622"/>
          </a:xfrm>
          <a:prstGeom prst="rect">
            <a:avLst/>
          </a:prstGeom>
        </p:spPr>
      </p:pic>
    </p:spTree>
    <p:extLst>
      <p:ext uri="{BB962C8B-B14F-4D97-AF65-F5344CB8AC3E}">
        <p14:creationId xmlns:p14="http://schemas.microsoft.com/office/powerpoint/2010/main" val="2000606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7"/>
          <p:cNvSpPr txBox="1"/>
          <p:nvPr/>
        </p:nvSpPr>
        <p:spPr>
          <a:xfrm>
            <a:off x="4380732" y="691484"/>
            <a:ext cx="4100513" cy="553998"/>
          </a:xfrm>
          <a:prstGeom prst="rect">
            <a:avLst/>
          </a:prstGeom>
          <a:noFill/>
          <a:ln w="9525">
            <a:noFill/>
          </a:ln>
        </p:spPr>
        <p:txBody>
          <a:bodyPr wrap="square">
            <a:spAutoFit/>
          </a:bodyPr>
          <a:lstStyle/>
          <a:p>
            <a:pPr algn="ctr" eaLnBrk="1" hangingPunct="1">
              <a:buFont typeface="Arial" panose="020B0604020202020204" pitchFamily="34" charset="0"/>
              <a:buNone/>
              <a:defRPr/>
            </a:pPr>
            <a:r>
              <a:rPr lang="en-US" altLang="zh-CN" sz="1600" b="1" noProof="1">
                <a:latin typeface="微软雅黑" panose="020B0503020204020204" pitchFamily="34" charset="-122"/>
                <a:ea typeface="微软雅黑" panose="020B0503020204020204" pitchFamily="34" charset="-122"/>
                <a:sym typeface="Arial" panose="020B0604020202020204" pitchFamily="34" charset="0"/>
              </a:rPr>
              <a:t>PAD</a:t>
            </a: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 扬声器功能测试线</a:t>
            </a:r>
            <a:endParaRPr lang="en-US" altLang="zh-CN" sz="1600" b="1" noProof="1">
              <a:latin typeface="微软雅黑" panose="020B0503020204020204" pitchFamily="34" charset="-122"/>
              <a:ea typeface="微软雅黑" panose="020B0503020204020204" pitchFamily="34" charset="-122"/>
              <a:sym typeface="Arial" panose="020B0604020202020204" pitchFamily="34" charset="0"/>
            </a:endParaRPr>
          </a:p>
          <a:p>
            <a:pPr algn="ctr" eaLnBrk="1" hangingPunct="1">
              <a:buFont typeface="Arial" panose="020B0604020202020204" pitchFamily="34" charset="0"/>
              <a:buNone/>
              <a:defRPr/>
            </a:pPr>
            <a:r>
              <a:rPr lang="en-US" altLang="zh-CN" sz="1400" b="1" noProof="1">
                <a:latin typeface="微软雅黑" panose="020B0503020204020204" pitchFamily="34" charset="-122"/>
                <a:ea typeface="微软雅黑" panose="020B0503020204020204" pitchFamily="34" charset="-122"/>
                <a:sym typeface="Arial" panose="020B0604020202020204" pitchFamily="34" charset="0"/>
              </a:rPr>
              <a:t>Pad speaker function test line</a:t>
            </a:r>
            <a:endParaRPr lang="zh-CN" altLang="en-US" sz="1400" b="1"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33795" name="Text Box 8"/>
          <p:cNvSpPr txBox="1">
            <a:spLocks noChangeArrowheads="1"/>
          </p:cNvSpPr>
          <p:nvPr/>
        </p:nvSpPr>
        <p:spPr bwMode="auto">
          <a:xfrm>
            <a:off x="4093833" y="1346319"/>
            <a:ext cx="4674313" cy="1169551"/>
          </a:xfrm>
          <a:prstGeom prst="rect">
            <a:avLst/>
          </a:prstGeom>
          <a:noFill/>
          <a:ln w="9525">
            <a:noFill/>
            <a:miter lim="800000"/>
          </a:ln>
        </p:spPr>
        <p:txBody>
          <a:bodyPr wrap="square">
            <a:spAutoFit/>
          </a:bodyPr>
          <a:lstStyle/>
          <a:p>
            <a:pPr eaLnBrk="1" hangingPunct="1"/>
            <a:r>
              <a:rPr lang="zh-CN" altLang="en-US" sz="1400" dirty="0">
                <a:latin typeface="微软雅黑" panose="020B0503020204020204" pitchFamily="34" charset="-122"/>
                <a:ea typeface="微软雅黑" panose="020B0503020204020204" pitchFamily="34" charset="-122"/>
              </a:rPr>
              <a:t>项目描述： 应用于</a:t>
            </a:r>
            <a:r>
              <a:rPr lang="en-US" altLang="zh-CN" sz="1400" dirty="0">
                <a:latin typeface="微软雅黑" panose="020B0503020204020204" pitchFamily="34" charset="-122"/>
                <a:ea typeface="微软雅黑" panose="020B0503020204020204" pitchFamily="34" charset="-122"/>
              </a:rPr>
              <a:t>PAD </a:t>
            </a:r>
            <a:r>
              <a:rPr lang="zh-CN" altLang="en-US" sz="1400" dirty="0">
                <a:latin typeface="微软雅黑" panose="020B0503020204020204" pitchFamily="34" charset="-122"/>
                <a:ea typeface="微软雅黑" panose="020B0503020204020204" pitchFamily="34" charset="-122"/>
              </a:rPr>
              <a:t>扬声器的全自动功能测试。</a:t>
            </a:r>
            <a:endParaRPr lang="en-US" altLang="zh-CN" sz="1400"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设备实现无人化测试，线体采用料仓上料模式，实现未检测产品、检测</a:t>
            </a:r>
            <a:r>
              <a:rPr lang="en-US" altLang="zh-CN" sz="1400" dirty="0">
                <a:latin typeface="微软雅黑" panose="020B0503020204020204" pitchFamily="34" charset="-122"/>
                <a:ea typeface="微软雅黑" panose="020B0503020204020204" pitchFamily="34" charset="-122"/>
              </a:rPr>
              <a:t>OK</a:t>
            </a:r>
            <a:r>
              <a:rPr lang="zh-CN" altLang="en-US" sz="1400" dirty="0">
                <a:latin typeface="微软雅黑" panose="020B0503020204020204" pitchFamily="34" charset="-122"/>
                <a:ea typeface="微软雅黑" panose="020B0503020204020204" pitchFamily="34" charset="-122"/>
              </a:rPr>
              <a:t>产品、检测</a:t>
            </a:r>
            <a:r>
              <a:rPr lang="en-US" altLang="zh-CN" sz="1400" dirty="0">
                <a:latin typeface="微软雅黑" panose="020B0503020204020204" pitchFamily="34" charset="-122"/>
                <a:ea typeface="微软雅黑" panose="020B0503020204020204" pitchFamily="34" charset="-122"/>
              </a:rPr>
              <a:t>NG</a:t>
            </a:r>
            <a:r>
              <a:rPr lang="zh-CN" altLang="en-US" sz="1400" dirty="0">
                <a:latin typeface="微软雅黑" panose="020B0503020204020204" pitchFamily="34" charset="-122"/>
                <a:ea typeface="微软雅黑" panose="020B0503020204020204" pitchFamily="34" charset="-122"/>
              </a:rPr>
              <a:t>产品的分类，同时通过扫码实现了料盘同检测产品的绑定</a:t>
            </a:r>
            <a:r>
              <a:rPr lang="en-US" altLang="zh-CN" sz="1400" dirty="0">
                <a:latin typeface="微软雅黑" panose="020B0503020204020204" pitchFamily="34" charset="-122"/>
                <a:ea typeface="微软雅黑" panose="020B0503020204020204" pitchFamily="34" charset="-122"/>
              </a:rPr>
              <a:t>MES</a:t>
            </a:r>
            <a:r>
              <a:rPr lang="zh-CN" altLang="en-US" sz="1400" dirty="0">
                <a:latin typeface="微软雅黑" panose="020B0503020204020204" pitchFamily="34" charset="-122"/>
                <a:ea typeface="微软雅黑" panose="020B0503020204020204" pitchFamily="34" charset="-122"/>
              </a:rPr>
              <a:t>上传，为产品溯源做好支持。</a:t>
            </a:r>
            <a:endParaRPr lang="zh-CN" altLang="en-US" sz="1400" dirty="0">
              <a:ea typeface="微软雅黑" panose="020B0503020204020204" pitchFamily="34" charset="-122"/>
            </a:endParaRPr>
          </a:p>
        </p:txBody>
      </p:sp>
      <p:pic>
        <p:nvPicPr>
          <p:cNvPr id="3" name="图片 2">
            <a:extLst>
              <a:ext uri="{FF2B5EF4-FFF2-40B4-BE49-F238E27FC236}">
                <a16:creationId xmlns:a16="http://schemas.microsoft.com/office/drawing/2014/main" id="{3A1EC514-C49D-7384-FA18-4CDED50DB4A8}"/>
              </a:ext>
            </a:extLst>
          </p:cNvPr>
          <p:cNvPicPr>
            <a:picLocks noChangeAspect="1"/>
          </p:cNvPicPr>
          <p:nvPr/>
        </p:nvPicPr>
        <p:blipFill>
          <a:blip r:embed="rId2"/>
          <a:stretch>
            <a:fillRect/>
          </a:stretch>
        </p:blipFill>
        <p:spPr>
          <a:xfrm>
            <a:off x="569215" y="2515870"/>
            <a:ext cx="6189044" cy="4052249"/>
          </a:xfrm>
          <a:prstGeom prst="rect">
            <a:avLst/>
          </a:prstGeom>
        </p:spPr>
      </p:pic>
    </p:spTree>
    <p:extLst>
      <p:ext uri="{BB962C8B-B14F-4D97-AF65-F5344CB8AC3E}">
        <p14:creationId xmlns:p14="http://schemas.microsoft.com/office/powerpoint/2010/main" val="1841826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任意多边形 21"/>
          <p:cNvSpPr>
            <a:spLocks noChangeArrowheads="1"/>
          </p:cNvSpPr>
          <p:nvPr/>
        </p:nvSpPr>
        <p:spPr bwMode="auto">
          <a:xfrm>
            <a:off x="2149475" y="2312988"/>
            <a:ext cx="4900613" cy="1801812"/>
          </a:xfrm>
          <a:custGeom>
            <a:avLst/>
            <a:gdLst>
              <a:gd name="T0" fmla="*/ 1110650 w 4901184"/>
              <a:gd name="T1" fmla="*/ 0 h 1801368"/>
              <a:gd name="T2" fmla="*/ 4894894 w 4901184"/>
              <a:gd name="T3" fmla="*/ 0 h 1801368"/>
              <a:gd name="T4" fmla="*/ 4894894 w 4901184"/>
              <a:gd name="T5" fmla="*/ 1010989 h 1801368"/>
              <a:gd name="T6" fmla="*/ 3794475 w 4901184"/>
              <a:gd name="T7" fmla="*/ 1806258 h 1801368"/>
              <a:gd name="T8" fmla="*/ 0 w 4901184"/>
              <a:gd name="T9" fmla="*/ 1806258 h 1801368"/>
              <a:gd name="T10" fmla="*/ 0 w 4901184"/>
              <a:gd name="T11" fmla="*/ 802664 h 1801368"/>
              <a:gd name="T12" fmla="*/ 1110650 w 4901184"/>
              <a:gd name="T13" fmla="*/ 0 h 1801368"/>
              <a:gd name="T14" fmla="*/ 0 60000 65536"/>
              <a:gd name="T15" fmla="*/ 0 60000 65536"/>
              <a:gd name="T16" fmla="*/ 0 60000 65536"/>
              <a:gd name="T17" fmla="*/ 0 60000 65536"/>
              <a:gd name="T18" fmla="*/ 0 60000 65536"/>
              <a:gd name="T19" fmla="*/ 0 60000 65536"/>
              <a:gd name="T20" fmla="*/ 0 60000 65536"/>
              <a:gd name="T21" fmla="*/ 0 w 4901184"/>
              <a:gd name="T22" fmla="*/ 0 h 1801368"/>
              <a:gd name="T23" fmla="*/ 4901184 w 4901184"/>
              <a:gd name="T24" fmla="*/ 1801368 h 18013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01184" h="1801368">
                <a:moveTo>
                  <a:pt x="1112071" y="0"/>
                </a:moveTo>
                <a:lnTo>
                  <a:pt x="4901184" y="0"/>
                </a:lnTo>
                <a:lnTo>
                  <a:pt x="4901184" y="1008251"/>
                </a:lnTo>
                <a:lnTo>
                  <a:pt x="3799357" y="1801368"/>
                </a:lnTo>
                <a:lnTo>
                  <a:pt x="0" y="1801368"/>
                </a:lnTo>
                <a:lnTo>
                  <a:pt x="0" y="800490"/>
                </a:lnTo>
                <a:lnTo>
                  <a:pt x="1112071" y="0"/>
                </a:lnTo>
                <a:close/>
              </a:path>
            </a:pathLst>
          </a:custGeom>
          <a:solidFill>
            <a:srgbClr val="FAAA38"/>
          </a:solidFill>
          <a:ln w="9525">
            <a:noFill/>
            <a:round/>
          </a:ln>
        </p:spPr>
        <p:txBody>
          <a:bodyPr/>
          <a:lstStyle/>
          <a:p>
            <a:endParaRPr lang="zh-CN" altLang="en-US"/>
          </a:p>
        </p:txBody>
      </p:sp>
      <p:cxnSp>
        <p:nvCxnSpPr>
          <p:cNvPr id="38915" name="直接连接符 22"/>
          <p:cNvCxnSpPr>
            <a:cxnSpLocks noChangeShapeType="1"/>
          </p:cNvCxnSpPr>
          <p:nvPr/>
        </p:nvCxnSpPr>
        <p:spPr bwMode="auto">
          <a:xfrm flipH="1">
            <a:off x="1646238" y="1947863"/>
            <a:ext cx="2103437" cy="1517650"/>
          </a:xfrm>
          <a:prstGeom prst="line">
            <a:avLst/>
          </a:prstGeom>
          <a:noFill/>
          <a:ln w="12700">
            <a:solidFill>
              <a:srgbClr val="F99825"/>
            </a:solidFill>
            <a:round/>
          </a:ln>
        </p:spPr>
      </p:cxnSp>
      <p:cxnSp>
        <p:nvCxnSpPr>
          <p:cNvPr id="38916" name="直接连接符 23"/>
          <p:cNvCxnSpPr>
            <a:cxnSpLocks noChangeShapeType="1"/>
          </p:cNvCxnSpPr>
          <p:nvPr/>
        </p:nvCxnSpPr>
        <p:spPr bwMode="auto">
          <a:xfrm flipH="1">
            <a:off x="5403850" y="2981325"/>
            <a:ext cx="2103438" cy="1517650"/>
          </a:xfrm>
          <a:prstGeom prst="line">
            <a:avLst/>
          </a:prstGeom>
          <a:noFill/>
          <a:ln w="12700">
            <a:solidFill>
              <a:srgbClr val="F99825"/>
            </a:solidFill>
            <a:round/>
          </a:ln>
        </p:spPr>
      </p:cxnSp>
      <p:sp>
        <p:nvSpPr>
          <p:cNvPr id="6" name="文本框 26"/>
          <p:cNvSpPr txBox="1">
            <a:spLocks noChangeArrowheads="1"/>
          </p:cNvSpPr>
          <p:nvPr/>
        </p:nvSpPr>
        <p:spPr bwMode="auto">
          <a:xfrm>
            <a:off x="2552700" y="2879725"/>
            <a:ext cx="2795588" cy="585788"/>
          </a:xfrm>
          <a:prstGeom prst="rect">
            <a:avLst/>
          </a:prstGeom>
          <a:noFill/>
          <a:ln w="9525">
            <a:noFill/>
            <a:miter lim="800000"/>
          </a:ln>
        </p:spPr>
        <p:txBody>
          <a:bodyPr wrap="none"/>
          <a:lstStyle/>
          <a:p>
            <a:pPr eaLnBrk="1" hangingPunct="1">
              <a:buFont typeface="Arial" panose="020B0604020202020204" pitchFamily="34" charset="0"/>
              <a:buNone/>
              <a:defRPr/>
            </a:pPr>
            <a:r>
              <a:rPr lang="zh-CN" altLang="en-US" sz="3200" b="1">
                <a:solidFill>
                  <a:srgbClr val="FFFFFF"/>
                </a:solidFill>
                <a:effectLst>
                  <a:outerShdw blurRad="38100" dist="38100" dir="2700000" algn="tl">
                    <a:srgbClr val="C0C0C0"/>
                  </a:outerShdw>
                </a:effectLst>
                <a:latin typeface="华文中宋" panose="02010600040101010101" pitchFamily="2" charset="-122"/>
                <a:ea typeface="华文中宋" panose="02010600040101010101" pitchFamily="2" charset="-122"/>
              </a:rPr>
              <a:t>汽车制造类项目</a:t>
            </a:r>
          </a:p>
          <a:p>
            <a:pPr eaLnBrk="1" hangingPunct="1">
              <a:buFont typeface="Arial" panose="020B0604020202020204" pitchFamily="34" charset="0"/>
              <a:buNone/>
              <a:defRPr/>
            </a:pPr>
            <a:r>
              <a:rPr lang="zh-CN" altLang="en-US" b="1">
                <a:solidFill>
                  <a:srgbClr val="FFFFFF"/>
                </a:solidFill>
                <a:latin typeface="幼圆" panose="02010509060101010101" pitchFamily="49" charset="-122"/>
                <a:ea typeface="幼圆" panose="02010509060101010101" pitchFamily="49" charset="-122"/>
                <a:sym typeface="宋体" panose="02010600030101010101" pitchFamily="2" charset="-122"/>
              </a:rPr>
              <a:t>Automobile manufacturing projects</a:t>
            </a:r>
            <a:endParaRPr lang="zh-CN" altLang="en-US" b="1">
              <a:solidFill>
                <a:srgbClr val="FFFFFF"/>
              </a:solidFill>
              <a:effectLst>
                <a:outerShdw blurRad="38100" dist="38100" dir="2700000" algn="tl">
                  <a:srgbClr val="C0C0C0"/>
                </a:outerShdw>
              </a:effectLst>
              <a:latin typeface="华文中宋" panose="02010600040101010101" pitchFamily="2" charset="-122"/>
              <a:ea typeface="华文中宋" panose="02010600040101010101" pitchFamily="2"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4627833" y="801974"/>
            <a:ext cx="4008437" cy="553085"/>
          </a:xfrm>
          <a:prstGeom prst="rect">
            <a:avLst/>
          </a:prstGeom>
          <a:noFill/>
          <a:ln w="9525">
            <a:noFill/>
            <a:miter lim="800000"/>
          </a:ln>
        </p:spPr>
        <p:txBody>
          <a:bodyPr wrap="square">
            <a:spAutoFit/>
          </a:bodyPr>
          <a:lstStyle/>
          <a:p>
            <a:pPr eaLnBrk="1" hangingPunct="1"/>
            <a:r>
              <a:rPr lang="en-US" altLang="zh-CN" sz="1600" b="1" dirty="0">
                <a:latin typeface="微软雅黑" panose="020B0503020204020204" pitchFamily="34" charset="-122"/>
                <a:ea typeface="微软雅黑" panose="020B0503020204020204" pitchFamily="34" charset="-122"/>
              </a:rPr>
              <a:t>Tesla </a:t>
            </a:r>
            <a:r>
              <a:rPr lang="zh-CN" altLang="en-US" sz="1600" b="1" dirty="0">
                <a:latin typeface="微软雅黑" panose="020B0503020204020204" pitchFamily="34" charset="-122"/>
                <a:ea typeface="微软雅黑" panose="020B0503020204020204" pitchFamily="34" charset="-122"/>
              </a:rPr>
              <a:t>乘员侧车窗开关组装检测线</a:t>
            </a:r>
            <a:endParaRPr lang="en-US" altLang="zh-CN" sz="1600" b="1" dirty="0">
              <a:latin typeface="微软雅黑" panose="020B0503020204020204" pitchFamily="34" charset="-122"/>
              <a:ea typeface="微软雅黑" panose="020B0503020204020204" pitchFamily="34" charset="-122"/>
            </a:endParaRPr>
          </a:p>
          <a:p>
            <a:pPr eaLnBrk="1" hangingPunct="1"/>
            <a:r>
              <a:rPr lang="en-US" altLang="zh-CN" sz="1400" dirty="0">
                <a:latin typeface="微软雅黑" panose="020B0503020204020204" pitchFamily="34" charset="-122"/>
                <a:ea typeface="微软雅黑" panose="020B0503020204020204" pitchFamily="34" charset="-122"/>
              </a:rPr>
              <a:t>Tesla window lifter passenger switch line</a:t>
            </a:r>
            <a:endParaRPr lang="zh-CN" altLang="en-US" sz="1400" dirty="0">
              <a:latin typeface="微软雅黑" panose="020B0503020204020204" pitchFamily="34" charset="-122"/>
              <a:ea typeface="微软雅黑" panose="020B0503020204020204" pitchFamily="34" charset="-122"/>
            </a:endParaRPr>
          </a:p>
        </p:txBody>
      </p:sp>
      <p:sp>
        <p:nvSpPr>
          <p:cNvPr id="34819" name="Text Box 5"/>
          <p:cNvSpPr txBox="1">
            <a:spLocks noChangeArrowheads="1"/>
          </p:cNvSpPr>
          <p:nvPr/>
        </p:nvSpPr>
        <p:spPr bwMode="auto">
          <a:xfrm>
            <a:off x="4305300" y="1470191"/>
            <a:ext cx="4653505" cy="1276350"/>
          </a:xfrm>
          <a:prstGeom prst="rect">
            <a:avLst/>
          </a:prstGeom>
          <a:noFill/>
          <a:ln w="9525">
            <a:noFill/>
            <a:miter lim="800000"/>
          </a:ln>
        </p:spPr>
        <p:txBody>
          <a:bodyPr wrap="square">
            <a:spAutoFit/>
          </a:bodyPr>
          <a:lstStyle/>
          <a:p>
            <a:pPr eaLnBrk="1" hangingPunct="1">
              <a:lnSpc>
                <a:spcPct val="150000"/>
              </a:lnSpc>
            </a:pPr>
            <a:r>
              <a:rPr lang="zh-CN" altLang="en-US" sz="1400" b="1" dirty="0">
                <a:latin typeface="微软雅黑" panose="020B0503020204020204" pitchFamily="34" charset="-122"/>
                <a:ea typeface="微软雅黑" panose="020B0503020204020204" pitchFamily="34" charset="-122"/>
              </a:rPr>
              <a:t>产品描述：</a:t>
            </a:r>
            <a:endParaRPr lang="en-US" altLang="zh-CN" sz="1400" b="1" dirty="0">
              <a:latin typeface="微软雅黑" panose="020B0503020204020204" pitchFamily="34" charset="-122"/>
              <a:ea typeface="微软雅黑" panose="020B0503020204020204" pitchFamily="34" charset="-122"/>
            </a:endParaRPr>
          </a:p>
          <a:p>
            <a:pPr eaLnBrk="1" hangingPunct="1"/>
            <a:r>
              <a:rPr lang="zh-CN" sz="1400" dirty="0">
                <a:latin typeface="微软雅黑" panose="020B0503020204020204" pitchFamily="34" charset="-122"/>
                <a:ea typeface="微软雅黑" panose="020B0503020204020204" pitchFamily="34" charset="-122"/>
                <a:sym typeface="+mn-ea"/>
              </a:rPr>
              <a:t>线体对乘员侧车窗开关的底壳、</a:t>
            </a:r>
            <a:r>
              <a:rPr lang="en-US" altLang="zh-CN" sz="1400" dirty="0">
                <a:latin typeface="微软雅黑" panose="020B0503020204020204" pitchFamily="34" charset="-122"/>
                <a:ea typeface="微软雅黑" panose="020B0503020204020204" pitchFamily="34" charset="-122"/>
                <a:sym typeface="+mn-ea"/>
              </a:rPr>
              <a:t>PCBA</a:t>
            </a:r>
            <a:r>
              <a:rPr lang="zh-CN" altLang="en-US" sz="1400" dirty="0">
                <a:latin typeface="微软雅黑" panose="020B0503020204020204" pitchFamily="34" charset="-122"/>
                <a:ea typeface="微软雅黑" panose="020B0503020204020204" pitchFamily="34" charset="-122"/>
                <a:sym typeface="+mn-ea"/>
              </a:rPr>
              <a:t>、硅胶垫，推板、摇杆，主体、按键进行全自动上料装配。对组装成品进行了电压、电阻、电流、手感（</a:t>
            </a:r>
            <a:r>
              <a:rPr lang="en-US" altLang="zh-CN" sz="1400" dirty="0">
                <a:latin typeface="微软雅黑" panose="020B0503020204020204" pitchFamily="34" charset="-122"/>
                <a:ea typeface="微软雅黑" panose="020B0503020204020204" pitchFamily="34" charset="-122"/>
                <a:sym typeface="+mn-ea"/>
              </a:rPr>
              <a:t>F/D</a:t>
            </a:r>
            <a:r>
              <a:rPr lang="zh-CN" altLang="en-US" sz="1400" dirty="0">
                <a:latin typeface="微软雅黑" panose="020B0503020204020204" pitchFamily="34" charset="-122"/>
                <a:ea typeface="微软雅黑" panose="020B0503020204020204" pitchFamily="34" charset="-122"/>
                <a:sym typeface="+mn-ea"/>
              </a:rPr>
              <a:t>）和背光颜色坐标的分析检测，并将测试结果上传上位机。</a:t>
            </a:r>
            <a:endParaRPr lang="zh-CN" altLang="en-US" sz="1400" dirty="0">
              <a:latin typeface="宋体" panose="02010600030101010101" pitchFamily="2" charset="-122"/>
              <a:ea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298450" y="3979545"/>
            <a:ext cx="3834130" cy="2401570"/>
          </a:xfrm>
          <a:prstGeom prst="rect">
            <a:avLst/>
          </a:prstGeom>
        </p:spPr>
      </p:pic>
      <p:pic>
        <p:nvPicPr>
          <p:cNvPr id="4" name="图片 3"/>
          <p:cNvPicPr>
            <a:picLocks noChangeAspect="1"/>
          </p:cNvPicPr>
          <p:nvPr/>
        </p:nvPicPr>
        <p:blipFill>
          <a:blip r:embed="rId3"/>
          <a:stretch>
            <a:fillRect/>
          </a:stretch>
        </p:blipFill>
        <p:spPr>
          <a:xfrm>
            <a:off x="298450" y="636270"/>
            <a:ext cx="3451225" cy="3133725"/>
          </a:xfrm>
          <a:prstGeom prst="rect">
            <a:avLst/>
          </a:prstGeom>
        </p:spPr>
      </p:pic>
      <p:pic>
        <p:nvPicPr>
          <p:cNvPr id="5" name="图片 4">
            <a:extLst>
              <a:ext uri="{FF2B5EF4-FFF2-40B4-BE49-F238E27FC236}">
                <a16:creationId xmlns:a16="http://schemas.microsoft.com/office/drawing/2014/main" id="{03D8A494-1D11-2966-3500-8CDA00E93E82}"/>
              </a:ext>
            </a:extLst>
          </p:cNvPr>
          <p:cNvPicPr>
            <a:picLocks noChangeAspect="1"/>
          </p:cNvPicPr>
          <p:nvPr/>
        </p:nvPicPr>
        <p:blipFill>
          <a:blip r:embed="rId4"/>
          <a:stretch>
            <a:fillRect/>
          </a:stretch>
        </p:blipFill>
        <p:spPr>
          <a:xfrm>
            <a:off x="4305300" y="3317186"/>
            <a:ext cx="4653505" cy="300886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8"/>
          <p:cNvSpPr>
            <a:spLocks noGrp="1"/>
          </p:cNvSpPr>
          <p:nvPr>
            <p:ph idx="1"/>
          </p:nvPr>
        </p:nvSpPr>
        <p:spPr>
          <a:xfrm>
            <a:off x="240453" y="1240424"/>
            <a:ext cx="8570859" cy="5084177"/>
          </a:xfrm>
        </p:spPr>
        <p:txBody>
          <a:bodyPr vert="horz" wrap="square" lIns="91440" tIns="45720" rIns="91440" bIns="45720" numCol="1" anchor="t" anchorCtr="0" compatLnSpc="1"/>
          <a:lstStyle/>
          <a:p>
            <a:pPr marL="0" indent="0" algn="just">
              <a:buNone/>
            </a:pPr>
            <a:r>
              <a:rPr lang="en-US" altLang="zh-CN" sz="1600" kern="100" dirty="0">
                <a:effectLst/>
                <a:latin typeface="等线" panose="02010600030101010101" pitchFamily="2" charset="-122"/>
                <a:ea typeface="等线" panose="02010600030101010101" pitchFamily="2" charset="-122"/>
                <a:cs typeface="Times New Roman" panose="02020603050405020304" pitchFamily="18" charset="0"/>
              </a:rPr>
              <a:t> </a:t>
            </a:r>
            <a:endPar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rPr>
              <a:t>企业文化：</a:t>
            </a:r>
          </a:p>
          <a:p>
            <a:pPr algn="just"/>
            <a:r>
              <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rPr>
              <a:t>对企业的员工负责；</a:t>
            </a:r>
          </a:p>
          <a:p>
            <a:pPr algn="just"/>
            <a:r>
              <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rPr>
              <a:t>对客户的承诺负责；</a:t>
            </a:r>
          </a:p>
          <a:p>
            <a:pPr algn="just"/>
            <a:r>
              <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rPr>
              <a:t>对股东的信任负责；</a:t>
            </a:r>
          </a:p>
          <a:p>
            <a:pPr marL="0" indent="0" algn="just">
              <a:buNone/>
            </a:pPr>
            <a:endPar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rPr>
              <a:t>公司的人才观：</a:t>
            </a:r>
          </a:p>
          <a:p>
            <a:pPr marL="342900" lvl="0" indent="-342900" algn="just">
              <a:buFont typeface="+mj-lt"/>
              <a:buAutoNum type="arabicPeriod"/>
            </a:pPr>
            <a:r>
              <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rPr>
              <a:t>德为本、才兼备；</a:t>
            </a:r>
          </a:p>
          <a:p>
            <a:pPr marL="342900" lvl="0" indent="-342900" algn="just">
              <a:buFont typeface="+mj-lt"/>
              <a:buAutoNum type="arabicPeriod"/>
            </a:pPr>
            <a:r>
              <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rPr>
              <a:t>能者上、庸者下；</a:t>
            </a:r>
          </a:p>
          <a:p>
            <a:pPr marL="342900" lvl="0" indent="-342900" algn="just">
              <a:buFont typeface="+mj-lt"/>
              <a:buAutoNum type="arabicPeriod"/>
            </a:pPr>
            <a:r>
              <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rPr>
              <a:t>用其长、避其短；</a:t>
            </a:r>
          </a:p>
          <a:p>
            <a:pPr marL="342900" lvl="0" indent="-342900" algn="just">
              <a:buFont typeface="+mj-lt"/>
              <a:buAutoNum type="arabicPeriod"/>
            </a:pPr>
            <a:r>
              <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rPr>
              <a:t>忠诚敬业、开拓进取；学习创新、一专多能；</a:t>
            </a:r>
          </a:p>
          <a:p>
            <a:pPr marL="0" indent="0" algn="just">
              <a:buNone/>
            </a:pP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奋斗的口号：</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我们唯有努力，也只有不懈努力，才能活下来！</a:t>
            </a:r>
          </a:p>
          <a:p>
            <a:pPr marL="342900" marR="0" lvl="0" indent="-342900" algn="l" defTabSz="914400" rtl="0" eaLnBrk="0" fontAlgn="base" latinLnBrk="0" hangingPunct="0">
              <a:lnSpc>
                <a:spcPct val="100000"/>
              </a:lnSpc>
              <a:spcBef>
                <a:spcPct val="20000"/>
              </a:spcBef>
              <a:spcAft>
                <a:spcPct val="0"/>
              </a:spcAft>
              <a:buClrTx/>
              <a:buSzTx/>
              <a:buFont typeface="Wingdings 2" panose="05020102010507070707" pitchFamily="18" charset="2"/>
              <a:buNone/>
              <a:defRPr/>
            </a:pPr>
            <a:endParaRPr kumimoji="0" lang="zh-CN" altLang="en-US" sz="1800" b="0" i="0" u="none" strike="noStrike" kern="0" cap="none" spc="0" normalizeH="0" baseline="0" noProof="0" dirty="0">
              <a:ln>
                <a:noFill/>
              </a:ln>
              <a:solidFill>
                <a:schemeClr val="accent2">
                  <a:lumMod val="7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6147" name="文本框 8"/>
          <p:cNvSpPr txBox="1"/>
          <p:nvPr/>
        </p:nvSpPr>
        <p:spPr>
          <a:xfrm>
            <a:off x="2194640" y="592724"/>
            <a:ext cx="4662487" cy="647700"/>
          </a:xfrm>
          <a:prstGeom prst="rect">
            <a:avLst/>
          </a:prstGeom>
          <a:noFill/>
          <a:ln w="9525">
            <a:noFill/>
          </a:ln>
        </p:spPr>
        <p:txBody>
          <a:bodyPr>
            <a:spAutoFit/>
          </a:bodyPr>
          <a:lstStyle/>
          <a:p>
            <a:pPr algn="ctr" eaLnBrk="1" hangingPunct="1">
              <a:buNone/>
            </a:pPr>
            <a:r>
              <a:rPr lang="zh-CN" altLang="en-US" sz="3600" b="1" dirty="0">
                <a:solidFill>
                  <a:srgbClr val="0070C0"/>
                </a:solidFill>
                <a:latin typeface="楷体" panose="02010609060101010101" pitchFamily="49" charset="-122"/>
                <a:ea typeface="楷体" panose="02010609060101010101" pitchFamily="49" charset="-122"/>
              </a:rPr>
              <a:t>关 于 我 们</a:t>
            </a:r>
          </a:p>
        </p:txBody>
      </p:sp>
    </p:spTree>
    <p:extLst>
      <p:ext uri="{BB962C8B-B14F-4D97-AF65-F5344CB8AC3E}">
        <p14:creationId xmlns:p14="http://schemas.microsoft.com/office/powerpoint/2010/main" val="1789356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306070" y="738505"/>
            <a:ext cx="3404870" cy="2690495"/>
          </a:xfrm>
          <a:prstGeom prst="rect">
            <a:avLst/>
          </a:prstGeom>
        </p:spPr>
      </p:pic>
      <p:sp>
        <p:nvSpPr>
          <p:cNvPr id="34818" name="Text Box 4"/>
          <p:cNvSpPr txBox="1">
            <a:spLocks noChangeArrowheads="1"/>
          </p:cNvSpPr>
          <p:nvPr/>
        </p:nvSpPr>
        <p:spPr bwMode="auto">
          <a:xfrm>
            <a:off x="4627833" y="801974"/>
            <a:ext cx="4008437" cy="553085"/>
          </a:xfrm>
          <a:prstGeom prst="rect">
            <a:avLst/>
          </a:prstGeom>
          <a:noFill/>
          <a:ln w="9525">
            <a:noFill/>
            <a:miter lim="800000"/>
          </a:ln>
        </p:spPr>
        <p:txBody>
          <a:bodyPr wrap="square">
            <a:spAutoFit/>
          </a:bodyPr>
          <a:lstStyle/>
          <a:p>
            <a:pPr eaLnBrk="1" hangingPunct="1"/>
            <a:r>
              <a:rPr lang="zh-CN" altLang="en-US" sz="1600" b="1" dirty="0">
                <a:latin typeface="微软雅黑" panose="020B0503020204020204" pitchFamily="34" charset="-122"/>
                <a:ea typeface="微软雅黑" panose="020B0503020204020204" pitchFamily="34" charset="-122"/>
              </a:rPr>
              <a:t>新能源汽车</a:t>
            </a:r>
            <a:r>
              <a:rPr lang="zh-CN" sz="1600" b="1" dirty="0">
                <a:latin typeface="微软雅黑" panose="020B0503020204020204" pitchFamily="34" charset="-122"/>
                <a:ea typeface="微软雅黑" panose="020B0503020204020204" pitchFamily="34" charset="-122"/>
              </a:rPr>
              <a:t>门释放</a:t>
            </a:r>
            <a:r>
              <a:rPr lang="zh-CN" altLang="en-US" sz="1600" b="1" dirty="0">
                <a:latin typeface="微软雅黑" panose="020B0503020204020204" pitchFamily="34" charset="-122"/>
                <a:ea typeface="微软雅黑" panose="020B0503020204020204" pitchFamily="34" charset="-122"/>
              </a:rPr>
              <a:t>开关组装检测线</a:t>
            </a:r>
            <a:endParaRPr lang="en-US" altLang="zh-CN" sz="1600" b="1" dirty="0">
              <a:latin typeface="微软雅黑" panose="020B0503020204020204" pitchFamily="34" charset="-122"/>
              <a:ea typeface="微软雅黑" panose="020B0503020204020204" pitchFamily="34" charset="-122"/>
            </a:endParaRPr>
          </a:p>
          <a:p>
            <a:pPr eaLnBrk="1" hangingPunct="1"/>
            <a:r>
              <a:rPr lang="en-US" altLang="zh-CN" sz="1400" dirty="0">
                <a:latin typeface="微软雅黑" panose="020B0503020204020204" pitchFamily="34" charset="-122"/>
                <a:ea typeface="微软雅黑" panose="020B0503020204020204" pitchFamily="34" charset="-122"/>
              </a:rPr>
              <a:t>Xiaomi DoorRelease switch line</a:t>
            </a:r>
            <a:endParaRPr lang="zh-CN" altLang="en-US" sz="1400" dirty="0">
              <a:latin typeface="微软雅黑" panose="020B0503020204020204" pitchFamily="34" charset="-122"/>
              <a:ea typeface="微软雅黑" panose="020B0503020204020204" pitchFamily="34" charset="-122"/>
            </a:endParaRPr>
          </a:p>
        </p:txBody>
      </p:sp>
      <p:sp>
        <p:nvSpPr>
          <p:cNvPr id="34819" name="Text Box 5"/>
          <p:cNvSpPr txBox="1">
            <a:spLocks noChangeArrowheads="1"/>
          </p:cNvSpPr>
          <p:nvPr/>
        </p:nvSpPr>
        <p:spPr bwMode="auto">
          <a:xfrm>
            <a:off x="4305300" y="1470191"/>
            <a:ext cx="4653505" cy="1060450"/>
          </a:xfrm>
          <a:prstGeom prst="rect">
            <a:avLst/>
          </a:prstGeom>
          <a:noFill/>
          <a:ln w="9525">
            <a:noFill/>
            <a:miter lim="800000"/>
          </a:ln>
        </p:spPr>
        <p:txBody>
          <a:bodyPr wrap="square">
            <a:spAutoFit/>
          </a:bodyPr>
          <a:lstStyle/>
          <a:p>
            <a:pPr eaLnBrk="1" hangingPunct="1">
              <a:lnSpc>
                <a:spcPct val="150000"/>
              </a:lnSpc>
            </a:pPr>
            <a:r>
              <a:rPr lang="zh-CN" altLang="en-US" sz="1400" b="1" dirty="0">
                <a:latin typeface="微软雅黑" panose="020B0503020204020204" pitchFamily="34" charset="-122"/>
                <a:ea typeface="微软雅黑" panose="020B0503020204020204" pitchFamily="34" charset="-122"/>
              </a:rPr>
              <a:t>产品描述：</a:t>
            </a:r>
            <a:endParaRPr lang="en-US" altLang="zh-CN" sz="1400" b="1"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sym typeface="+mn-ea"/>
              </a:rPr>
              <a:t>线体完成了</a:t>
            </a:r>
            <a:r>
              <a:rPr lang="zh-CN" sz="1400" dirty="0">
                <a:latin typeface="微软雅黑" panose="020B0503020204020204" pitchFamily="34" charset="-122"/>
                <a:ea typeface="微软雅黑" panose="020B0503020204020204" pitchFamily="34" charset="-122"/>
                <a:sym typeface="+mn-ea"/>
              </a:rPr>
              <a:t>门释放</a:t>
            </a:r>
            <a:r>
              <a:rPr lang="zh-CN" altLang="en-US" sz="1400" dirty="0">
                <a:latin typeface="微软雅黑" panose="020B0503020204020204" pitchFamily="34" charset="-122"/>
                <a:ea typeface="微软雅黑" panose="020B0503020204020204" pitchFamily="34" charset="-122"/>
                <a:sym typeface="+mn-ea"/>
              </a:rPr>
              <a:t>开关的底壳、</a:t>
            </a:r>
            <a:r>
              <a:rPr lang="en-US" altLang="zh-CN" sz="1400" dirty="0">
                <a:latin typeface="微软雅黑" panose="020B0503020204020204" pitchFamily="34" charset="-122"/>
                <a:ea typeface="微软雅黑" panose="020B0503020204020204" pitchFamily="34" charset="-122"/>
                <a:sym typeface="+mn-ea"/>
              </a:rPr>
              <a:t>PCBA</a:t>
            </a:r>
            <a:r>
              <a:rPr lang="zh-CN" altLang="en-US" sz="1400" dirty="0">
                <a:latin typeface="微软雅黑" panose="020B0503020204020204" pitchFamily="34" charset="-122"/>
                <a:ea typeface="微软雅黑" panose="020B0503020204020204" pitchFamily="34" charset="-122"/>
                <a:sym typeface="+mn-ea"/>
              </a:rPr>
              <a:t>、硅胶垫，主体，滑块，按键等部件的装配、涂油，并对成品进行电压、电流、手感（</a:t>
            </a:r>
            <a:r>
              <a:rPr lang="en-US" altLang="zh-CN" sz="1400" dirty="0">
                <a:latin typeface="微软雅黑" panose="020B0503020204020204" pitchFamily="34" charset="-122"/>
                <a:ea typeface="微软雅黑" panose="020B0503020204020204" pitchFamily="34" charset="-122"/>
                <a:sym typeface="+mn-ea"/>
              </a:rPr>
              <a:t>F/D)</a:t>
            </a:r>
            <a:r>
              <a:rPr lang="zh-CN" altLang="en-US" sz="1400" dirty="0">
                <a:latin typeface="微软雅黑" panose="020B0503020204020204" pitchFamily="34" charset="-122"/>
                <a:ea typeface="微软雅黑" panose="020B0503020204020204" pitchFamily="34" charset="-122"/>
                <a:sym typeface="+mn-ea"/>
              </a:rPr>
              <a:t>和颜色坐标的分析测试。</a:t>
            </a:r>
            <a:endParaRPr lang="zh-CN" altLang="en-US" sz="1400" dirty="0">
              <a:latin typeface="宋体" panose="02010600030101010101" pitchFamily="2" charset="-122"/>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4718050" y="3204210"/>
            <a:ext cx="4174490" cy="3352165"/>
          </a:xfrm>
          <a:prstGeom prst="rect">
            <a:avLst/>
          </a:prstGeom>
        </p:spPr>
      </p:pic>
      <p:pic>
        <p:nvPicPr>
          <p:cNvPr id="5" name="图片 4"/>
          <p:cNvPicPr>
            <a:picLocks noChangeAspect="1"/>
          </p:cNvPicPr>
          <p:nvPr/>
        </p:nvPicPr>
        <p:blipFill>
          <a:blip r:embed="rId4"/>
          <a:stretch>
            <a:fillRect/>
          </a:stretch>
        </p:blipFill>
        <p:spPr>
          <a:xfrm>
            <a:off x="2193290" y="3204210"/>
            <a:ext cx="2252345" cy="336613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4627833" y="801974"/>
            <a:ext cx="4008437" cy="553085"/>
          </a:xfrm>
          <a:prstGeom prst="rect">
            <a:avLst/>
          </a:prstGeom>
          <a:noFill/>
          <a:ln w="9525">
            <a:noFill/>
            <a:miter lim="800000"/>
          </a:ln>
        </p:spPr>
        <p:txBody>
          <a:bodyPr wrap="square">
            <a:spAutoFit/>
          </a:bodyPr>
          <a:lstStyle/>
          <a:p>
            <a:pPr eaLnBrk="1" hangingPunct="1"/>
            <a:r>
              <a:rPr lang="zh-CN" altLang="en-US" sz="1600" b="1" dirty="0">
                <a:latin typeface="微软雅黑" panose="020B0503020204020204" pitchFamily="34" charset="-122"/>
                <a:ea typeface="微软雅黑" panose="020B0503020204020204" pitchFamily="34" charset="-122"/>
              </a:rPr>
              <a:t>新能源汽车零重力开关组装检测线</a:t>
            </a:r>
            <a:endParaRPr lang="en-US" altLang="zh-CN" sz="1600" b="1" dirty="0">
              <a:latin typeface="微软雅黑" panose="020B0503020204020204" pitchFamily="34" charset="-122"/>
              <a:ea typeface="微软雅黑" panose="020B0503020204020204" pitchFamily="34" charset="-122"/>
            </a:endParaRPr>
          </a:p>
          <a:p>
            <a:pPr eaLnBrk="1" hangingPunct="1"/>
            <a:r>
              <a:rPr lang="en-US" altLang="zh-CN" sz="1400" dirty="0">
                <a:latin typeface="微软雅黑" panose="020B0503020204020204" pitchFamily="34" charset="-122"/>
                <a:ea typeface="微软雅黑" panose="020B0503020204020204" pitchFamily="34" charset="-122"/>
              </a:rPr>
              <a:t>Xiaomi Zero gravity switch switch line</a:t>
            </a:r>
            <a:endParaRPr lang="zh-CN" altLang="en-US" sz="1400" dirty="0">
              <a:latin typeface="微软雅黑" panose="020B0503020204020204" pitchFamily="34" charset="-122"/>
              <a:ea typeface="微软雅黑" panose="020B0503020204020204" pitchFamily="34" charset="-122"/>
            </a:endParaRPr>
          </a:p>
        </p:txBody>
      </p:sp>
      <p:sp>
        <p:nvSpPr>
          <p:cNvPr id="34819" name="Text Box 5"/>
          <p:cNvSpPr txBox="1">
            <a:spLocks noChangeArrowheads="1"/>
          </p:cNvSpPr>
          <p:nvPr/>
        </p:nvSpPr>
        <p:spPr bwMode="auto">
          <a:xfrm>
            <a:off x="4305300" y="1470191"/>
            <a:ext cx="4653505" cy="1060450"/>
          </a:xfrm>
          <a:prstGeom prst="rect">
            <a:avLst/>
          </a:prstGeom>
          <a:noFill/>
          <a:ln w="9525">
            <a:noFill/>
            <a:miter lim="800000"/>
          </a:ln>
        </p:spPr>
        <p:txBody>
          <a:bodyPr wrap="square">
            <a:spAutoFit/>
          </a:bodyPr>
          <a:lstStyle/>
          <a:p>
            <a:pPr eaLnBrk="1" hangingPunct="1">
              <a:lnSpc>
                <a:spcPct val="150000"/>
              </a:lnSpc>
            </a:pPr>
            <a:r>
              <a:rPr lang="zh-CN" altLang="en-US" sz="1400" b="1" dirty="0">
                <a:latin typeface="微软雅黑" panose="020B0503020204020204" pitchFamily="34" charset="-122"/>
                <a:ea typeface="微软雅黑" panose="020B0503020204020204" pitchFamily="34" charset="-122"/>
              </a:rPr>
              <a:t>产品描述：</a:t>
            </a:r>
            <a:endParaRPr lang="en-US" altLang="zh-CN" sz="1400" b="1"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线体完成了汽车</a:t>
            </a:r>
            <a:r>
              <a:rPr lang="zh-CN" sz="1400" dirty="0">
                <a:latin typeface="微软雅黑" panose="020B0503020204020204" pitchFamily="34" charset="-122"/>
                <a:ea typeface="微软雅黑" panose="020B0503020204020204" pitchFamily="34" charset="-122"/>
              </a:rPr>
              <a:t>零重力</a:t>
            </a:r>
            <a:r>
              <a:rPr lang="zh-CN" altLang="en-US" sz="1400" dirty="0">
                <a:latin typeface="微软雅黑" panose="020B0503020204020204" pitchFamily="34" charset="-122"/>
                <a:ea typeface="微软雅黑" panose="020B0503020204020204" pitchFamily="34" charset="-122"/>
              </a:rPr>
              <a:t>开关的底壳、</a:t>
            </a:r>
            <a:r>
              <a:rPr lang="en-US" altLang="zh-CN" sz="1400" dirty="0">
                <a:latin typeface="微软雅黑" panose="020B0503020204020204" pitchFamily="34" charset="-122"/>
                <a:ea typeface="微软雅黑" panose="020B0503020204020204" pitchFamily="34" charset="-122"/>
              </a:rPr>
              <a:t>PCBA</a:t>
            </a:r>
            <a:r>
              <a:rPr lang="zh-CN" altLang="en-US" sz="1400" dirty="0">
                <a:latin typeface="微软雅黑" panose="020B0503020204020204" pitchFamily="34" charset="-122"/>
                <a:ea typeface="微软雅黑" panose="020B0503020204020204" pitchFamily="34" charset="-122"/>
              </a:rPr>
              <a:t>、硅胶垫，主体，滑块，按键等部件的装配、涂油，并对成品进行电压、电流和手感（</a:t>
            </a:r>
            <a:r>
              <a:rPr lang="en-US" altLang="zh-CN" sz="1400" dirty="0">
                <a:latin typeface="微软雅黑" panose="020B0503020204020204" pitchFamily="34" charset="-122"/>
                <a:ea typeface="微软雅黑" panose="020B0503020204020204" pitchFamily="34" charset="-122"/>
              </a:rPr>
              <a:t>F/D)</a:t>
            </a:r>
            <a:r>
              <a:rPr lang="zh-CN" altLang="en-US" sz="1400" dirty="0">
                <a:latin typeface="微软雅黑" panose="020B0503020204020204" pitchFamily="34" charset="-122"/>
                <a:ea typeface="微软雅黑" panose="020B0503020204020204" pitchFamily="34" charset="-122"/>
              </a:rPr>
              <a:t>的测试。</a:t>
            </a:r>
            <a:endParaRPr lang="en-US" altLang="zh-CN" sz="14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4145915" y="2997200"/>
            <a:ext cx="4707255" cy="3571240"/>
          </a:xfrm>
          <a:prstGeom prst="rect">
            <a:avLst/>
          </a:prstGeom>
        </p:spPr>
      </p:pic>
      <p:pic>
        <p:nvPicPr>
          <p:cNvPr id="3" name="图片 2"/>
          <p:cNvPicPr>
            <a:picLocks noChangeAspect="1"/>
          </p:cNvPicPr>
          <p:nvPr/>
        </p:nvPicPr>
        <p:blipFill>
          <a:blip r:embed="rId3"/>
          <a:stretch>
            <a:fillRect/>
          </a:stretch>
        </p:blipFill>
        <p:spPr>
          <a:xfrm>
            <a:off x="415290" y="3907790"/>
            <a:ext cx="3328670" cy="2713355"/>
          </a:xfrm>
          <a:prstGeom prst="rect">
            <a:avLst/>
          </a:prstGeom>
        </p:spPr>
      </p:pic>
      <p:pic>
        <p:nvPicPr>
          <p:cNvPr id="6" name="图片 5"/>
          <p:cNvPicPr>
            <a:picLocks noChangeAspect="1"/>
          </p:cNvPicPr>
          <p:nvPr/>
        </p:nvPicPr>
        <p:blipFill>
          <a:blip r:embed="rId4"/>
          <a:stretch>
            <a:fillRect/>
          </a:stretch>
        </p:blipFill>
        <p:spPr>
          <a:xfrm>
            <a:off x="415290" y="1087755"/>
            <a:ext cx="1843405" cy="24003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4627833" y="801974"/>
            <a:ext cx="4008437" cy="553998"/>
          </a:xfrm>
          <a:prstGeom prst="rect">
            <a:avLst/>
          </a:prstGeom>
          <a:noFill/>
          <a:ln w="9525">
            <a:noFill/>
            <a:miter lim="800000"/>
          </a:ln>
        </p:spPr>
        <p:txBody>
          <a:bodyPr wrap="square">
            <a:spAutoFit/>
          </a:bodyPr>
          <a:lstStyle/>
          <a:p>
            <a:pPr eaLnBrk="1" hangingPunct="1"/>
            <a:r>
              <a:rPr lang="zh-CN" altLang="en-US" sz="1600" b="1" dirty="0">
                <a:latin typeface="微软雅黑" panose="020B0503020204020204" pitchFamily="34" charset="-122"/>
                <a:ea typeface="微软雅黑" panose="020B0503020204020204" pitchFamily="34" charset="-122"/>
              </a:rPr>
              <a:t>汽车</a:t>
            </a:r>
            <a:r>
              <a:rPr lang="en-US" altLang="zh-CN" sz="1600" b="1" dirty="0">
                <a:latin typeface="微软雅黑" panose="020B0503020204020204" pitchFamily="34" charset="-122"/>
                <a:ea typeface="微软雅黑" panose="020B0503020204020204" pitchFamily="34" charset="-122"/>
              </a:rPr>
              <a:t> </a:t>
            </a:r>
            <a:r>
              <a:rPr lang="zh-CN" altLang="en-US" sz="1600" b="1" dirty="0">
                <a:latin typeface="微软雅黑" panose="020B0503020204020204" pitchFamily="34" charset="-122"/>
                <a:ea typeface="微软雅黑" panose="020B0503020204020204" pitchFamily="34" charset="-122"/>
              </a:rPr>
              <a:t>后备箱开关组装检测线</a:t>
            </a:r>
            <a:endParaRPr lang="en-US" altLang="zh-CN" sz="1600" b="1" dirty="0">
              <a:latin typeface="微软雅黑" panose="020B0503020204020204" pitchFamily="34" charset="-122"/>
              <a:ea typeface="微软雅黑" panose="020B0503020204020204" pitchFamily="34" charset="-122"/>
            </a:endParaRPr>
          </a:p>
          <a:p>
            <a:pPr eaLnBrk="1" hangingPunct="1"/>
            <a:r>
              <a:rPr lang="en-US" altLang="zh-CN" sz="1400" dirty="0">
                <a:latin typeface="微软雅黑" panose="020B0503020204020204" pitchFamily="34" charset="-122"/>
                <a:ea typeface="微软雅黑" panose="020B0503020204020204" pitchFamily="34" charset="-122"/>
              </a:rPr>
              <a:t>Tesla trunk switch assembly inspection line</a:t>
            </a:r>
            <a:endParaRPr lang="zh-CN" altLang="en-US" sz="1400" dirty="0">
              <a:latin typeface="微软雅黑" panose="020B0503020204020204" pitchFamily="34" charset="-122"/>
              <a:ea typeface="微软雅黑" panose="020B0503020204020204" pitchFamily="34" charset="-122"/>
            </a:endParaRPr>
          </a:p>
        </p:txBody>
      </p:sp>
      <p:sp>
        <p:nvSpPr>
          <p:cNvPr id="34819" name="Text Box 5"/>
          <p:cNvSpPr txBox="1">
            <a:spLocks noChangeArrowheads="1"/>
          </p:cNvSpPr>
          <p:nvPr/>
        </p:nvSpPr>
        <p:spPr bwMode="auto">
          <a:xfrm>
            <a:off x="4305300" y="1470191"/>
            <a:ext cx="4653505" cy="1061829"/>
          </a:xfrm>
          <a:prstGeom prst="rect">
            <a:avLst/>
          </a:prstGeom>
          <a:noFill/>
          <a:ln w="9525">
            <a:noFill/>
            <a:miter lim="800000"/>
          </a:ln>
        </p:spPr>
        <p:txBody>
          <a:bodyPr wrap="square">
            <a:spAutoFit/>
          </a:bodyPr>
          <a:lstStyle/>
          <a:p>
            <a:pPr eaLnBrk="1" hangingPunct="1">
              <a:lnSpc>
                <a:spcPct val="150000"/>
              </a:lnSpc>
            </a:pPr>
            <a:r>
              <a:rPr lang="zh-CN" altLang="en-US" sz="1400" b="1" dirty="0">
                <a:latin typeface="微软雅黑" panose="020B0503020204020204" pitchFamily="34" charset="-122"/>
                <a:ea typeface="微软雅黑" panose="020B0503020204020204" pitchFamily="34" charset="-122"/>
              </a:rPr>
              <a:t>产品描述：</a:t>
            </a:r>
            <a:endParaRPr lang="en-US" altLang="zh-CN" sz="1400" b="1"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线体完成了汽车</a:t>
            </a:r>
            <a:r>
              <a:rPr lang="en-US" altLang="zh-CN" sz="14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后备箱开关的装配，其中终检设备实现了对产品的开关通断、力与位移关系、影像判别等功能，并实现了由工控机对检测数据实时检测存储功能。</a:t>
            </a:r>
            <a:endParaRPr lang="zh-CN" altLang="en-US" sz="1400" dirty="0">
              <a:latin typeface="宋体" panose="02010600030101010101" pitchFamily="2" charset="-122"/>
              <a:ea typeface="微软雅黑" panose="020B0503020204020204" pitchFamily="34" charset="-122"/>
            </a:endParaRPr>
          </a:p>
        </p:txBody>
      </p:sp>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15521" t="18264" r="9479" b="19444"/>
          <a:stretch>
            <a:fillRect/>
          </a:stretch>
        </p:blipFill>
        <p:spPr>
          <a:xfrm>
            <a:off x="2649010" y="2895600"/>
            <a:ext cx="6309795" cy="3537423"/>
          </a:xfrm>
          <a:prstGeom prst="rect">
            <a:avLst/>
          </a:prstGeom>
          <a:ln>
            <a:noFill/>
          </a:ln>
          <a:effectLst>
            <a:softEdge rad="112500"/>
          </a:effectLst>
        </p:spPr>
      </p:pic>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414" y="1091517"/>
            <a:ext cx="3499924" cy="2624943"/>
          </a:xfrm>
          <a:prstGeom prst="rect">
            <a:avLst/>
          </a:prstGeom>
          <a:ln>
            <a:noFill/>
          </a:ln>
          <a:effectLst>
            <a:softEdge rad="112500"/>
          </a:effectLst>
        </p:spPr>
      </p:pic>
      <p:pic>
        <p:nvPicPr>
          <p:cNvPr id="8" name="图片 7"/>
          <p:cNvPicPr>
            <a:picLocks noChangeAspect="1"/>
          </p:cNvPicPr>
          <p:nvPr/>
        </p:nvPicPr>
        <p:blipFill rotWithShape="1">
          <a:blip r:embed="rId4">
            <a:extLst>
              <a:ext uri="{BEBA8EAE-BF5A-486C-A8C5-ECC9F3942E4B}">
                <a14:imgProps xmlns:a14="http://schemas.microsoft.com/office/drawing/2010/main">
                  <a14:imgLayer r:embed="rId5">
                    <a14:imgEffect>
                      <a14:backgroundRemoval t="34814" b="69737" l="21382" r="80629">
                        <a14:foregroundMark x1="47661" y1="35691" x2="47661" y2="35691"/>
                        <a14:foregroundMark x1="45833" y1="35828" x2="52851" y2="35691"/>
                        <a14:foregroundMark x1="43969" y1="35965" x2="51754" y2="36404"/>
                        <a14:foregroundMark x1="48428" y1="34868" x2="50256" y2="34868"/>
                        <a14:foregroundMark x1="23611" y1="50548" x2="23611" y2="50548"/>
                        <a14:foregroundMark x1="22295" y1="51535" x2="22295" y2="51535"/>
                        <a14:foregroundMark x1="21747" y1="50987" x2="21747" y2="50987"/>
                        <a14:foregroundMark x1="22295" y1="51946" x2="22295" y2="56250"/>
                        <a14:foregroundMark x1="21382" y1="51946" x2="21382" y2="51946"/>
                        <a14:foregroundMark x1="23063" y1="53618" x2="23063" y2="53618"/>
                        <a14:foregroundMark x1="23063" y1="51261" x2="23063" y2="51261"/>
                        <a14:foregroundMark x1="22478" y1="48602" x2="22478" y2="48602"/>
                        <a14:foregroundMark x1="23794" y1="50411" x2="23794" y2="50411"/>
                        <a14:foregroundMark x1="80080" y1="47917" x2="80080" y2="47917"/>
                        <a14:foregroundMark x1="78801" y1="45559" x2="78801" y2="45559"/>
                        <a14:foregroundMark x1="79349" y1="48054" x2="79349" y2="48054"/>
                        <a14:foregroundMark x1="77851" y1="47780" x2="77851" y2="47780"/>
                        <a14:foregroundMark x1="77851" y1="46820" x2="77851" y2="46820"/>
                        <a14:foregroundMark x1="76023" y1="46519" x2="76023" y2="46519"/>
                        <a14:foregroundMark x1="80629" y1="45833" x2="80629" y2="45833"/>
                        <a14:foregroundMark x1="79898" y1="45970" x2="79715" y2="51398"/>
                        <a14:foregroundMark x1="78984" y1="45011" x2="79167" y2="51398"/>
                        <a14:foregroundMark x1="78034" y1="43887" x2="79349" y2="48054"/>
                        <a14:foregroundMark x1="78216" y1="45696" x2="78216" y2="45696"/>
                        <a14:foregroundMark x1="79349" y1="46820" x2="79349" y2="46820"/>
                        <a14:foregroundMark x1="78984" y1="46656" x2="78984" y2="51124"/>
                        <a14:foregroundMark x1="78216" y1="47368" x2="78216" y2="47368"/>
                        <a14:foregroundMark x1="77303" y1="46957" x2="77303" y2="46957"/>
                        <a14:foregroundMark x1="77303" y1="46957" x2="77303" y2="46957"/>
                        <a14:foregroundMark x1="77303" y1="46957" x2="77303" y2="46957"/>
                        <a14:foregroundMark x1="78034" y1="46656" x2="78034" y2="46656"/>
                        <a14:foregroundMark x1="78034" y1="46656" x2="78034" y2="46656"/>
                        <a14:foregroundMark x1="78034" y1="46656" x2="78034" y2="46656"/>
                        <a14:foregroundMark x1="51937" y1="66393" x2="51937" y2="66393"/>
                        <a14:foregroundMark x1="55446" y1="69737" x2="55446" y2="69737"/>
                        <a14:foregroundMark x1="55811" y1="51946" x2="55811" y2="51946"/>
                        <a14:foregroundMark x1="49342" y1="42654" x2="49342" y2="42654"/>
                        <a14:foregroundMark x1="45651" y1="40844" x2="45651" y2="40844"/>
                        <a14:foregroundMark x1="43604" y1="39035" x2="43604" y2="39035"/>
                        <a14:foregroundMark x1="52120" y1="39583" x2="52120" y2="39583"/>
                        <a14:foregroundMark x1="52120" y1="39583" x2="52120" y2="39583"/>
                        <a14:foregroundMark x1="52120" y1="39583" x2="52120" y2="39583"/>
                        <a14:foregroundMark x1="52120" y1="39583" x2="52120" y2="39583"/>
                      </a14:backgroundRemoval>
                    </a14:imgEffect>
                  </a14:imgLayer>
                </a14:imgProps>
              </a:ext>
            </a:extLst>
          </a:blip>
          <a:srcRect l="16584" t="32639" r="15370" b="27361"/>
          <a:stretch>
            <a:fillRect/>
          </a:stretch>
        </p:blipFill>
        <p:spPr>
          <a:xfrm>
            <a:off x="470414" y="4486274"/>
            <a:ext cx="1859165" cy="145719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5"/>
          <p:cNvSpPr txBox="1">
            <a:spLocks noChangeArrowheads="1"/>
          </p:cNvSpPr>
          <p:nvPr/>
        </p:nvSpPr>
        <p:spPr bwMode="auto">
          <a:xfrm>
            <a:off x="4058920" y="649605"/>
            <a:ext cx="5166360" cy="553085"/>
          </a:xfrm>
          <a:prstGeom prst="rect">
            <a:avLst/>
          </a:prstGeom>
          <a:noFill/>
          <a:ln w="9525">
            <a:noFill/>
            <a:miter lim="800000"/>
          </a:ln>
        </p:spPr>
        <p:txBody>
          <a:bodyPr wrap="square">
            <a:spAutoFit/>
          </a:bodyPr>
          <a:lstStyle/>
          <a:p>
            <a:pPr algn="ctr" eaLnBrk="1" hangingPunct="1"/>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北汽车窗升降开关组装测试设备</a:t>
            </a:r>
            <a:endParaRPr lang="zh-CN" altLang="zh-CN" sz="1600" b="1" noProof="1">
              <a:latin typeface="微软雅黑" panose="020B0503020204020204" pitchFamily="34" charset="-122"/>
              <a:ea typeface="微软雅黑" panose="020B0503020204020204" pitchFamily="34" charset="-122"/>
              <a:sym typeface="Arial" panose="020B0604020202020204" pitchFamily="34" charset="0"/>
            </a:endParaRPr>
          </a:p>
          <a:p>
            <a:pPr eaLnBrk="1" hangingPunct="1"/>
            <a:r>
              <a:rPr lang="en-US" altLang="zh-CN" sz="1400" dirty="0">
                <a:latin typeface="微软雅黑" panose="020B0503020204020204" pitchFamily="34" charset="-122"/>
                <a:ea typeface="微软雅黑" panose="020B0503020204020204" pitchFamily="34" charset="-122"/>
              </a:rPr>
              <a:t>     BJEV window lifting switch assembly test equipment</a:t>
            </a:r>
          </a:p>
        </p:txBody>
      </p:sp>
      <p:sp>
        <p:nvSpPr>
          <p:cNvPr id="38915" name="Text Box 6"/>
          <p:cNvSpPr txBox="1">
            <a:spLocks noChangeArrowheads="1"/>
          </p:cNvSpPr>
          <p:nvPr/>
        </p:nvSpPr>
        <p:spPr bwMode="auto">
          <a:xfrm>
            <a:off x="4324348" y="1333065"/>
            <a:ext cx="4734719" cy="737235"/>
          </a:xfrm>
          <a:prstGeom prst="rect">
            <a:avLst/>
          </a:prstGeom>
          <a:noFill/>
          <a:ln w="9525">
            <a:noFill/>
            <a:miter lim="800000"/>
          </a:ln>
        </p:spPr>
        <p:txBody>
          <a:bodyPr wrap="square">
            <a:spAutoFit/>
          </a:bodyPr>
          <a:lstStyle/>
          <a:p>
            <a:pPr eaLnBrk="1" hangingPunct="1"/>
            <a:r>
              <a:rPr lang="zh-CN" altLang="en-US" sz="1400" b="1" dirty="0">
                <a:latin typeface="微软雅黑" panose="020B0503020204020204" pitchFamily="34" charset="-122"/>
                <a:ea typeface="微软雅黑" panose="020B0503020204020204" pitchFamily="34" charset="-122"/>
                <a:sym typeface="Arial" panose="020B0604020202020204" pitchFamily="34" charset="0"/>
              </a:rPr>
              <a:t>项目描述</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：设备实现北汽新能源车窗开关组装和测试功能。</a:t>
            </a:r>
            <a:endParaRPr lang="en-US" altLang="zh-CN" sz="1400" dirty="0">
              <a:latin typeface="微软雅黑" panose="020B0503020204020204" pitchFamily="34" charset="-122"/>
              <a:ea typeface="微软雅黑" panose="020B0503020204020204" pitchFamily="34" charset="-122"/>
              <a:sym typeface="Arial" panose="020B0604020202020204" pitchFamily="34" charset="0"/>
            </a:endParaRPr>
          </a:p>
          <a:p>
            <a:pPr eaLnBrk="1" hangingPunct="1"/>
            <a:r>
              <a:rPr lang="zh-CN" altLang="en-US" sz="1400" dirty="0">
                <a:latin typeface="微软雅黑" panose="020B0503020204020204" pitchFamily="34" charset="-122"/>
                <a:ea typeface="微软雅黑" panose="020B0503020204020204" pitchFamily="34" charset="-122"/>
                <a:sym typeface="Arial" panose="020B0604020202020204" pitchFamily="34" charset="0"/>
              </a:rPr>
              <a:t>设备包含压合组装、涂油、</a:t>
            </a:r>
            <a:r>
              <a:rPr lang="en-US" altLang="zh-CN" sz="1400" dirty="0">
                <a:latin typeface="微软雅黑" panose="020B0503020204020204" pitchFamily="34" charset="-122"/>
                <a:ea typeface="微软雅黑" panose="020B0503020204020204" pitchFamily="34" charset="-122"/>
                <a:sym typeface="Arial" panose="020B0604020202020204" pitchFamily="34" charset="0"/>
              </a:rPr>
              <a:t>PCB</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高度检测，螺丝可追溯拧紧、视觉检测、手感测试，电气功能检测等功能</a:t>
            </a:r>
            <a:r>
              <a:rPr lang="en-US" sz="1400" dirty="0">
                <a:latin typeface="微软雅黑" panose="020B0503020204020204" pitchFamily="34" charset="-122"/>
                <a:ea typeface="微软雅黑" panose="020B0503020204020204" pitchFamily="34" charset="-122"/>
                <a:sym typeface="Arial" panose="020B0604020202020204" pitchFamily="34" charset="0"/>
              </a:rPr>
              <a:t>.</a:t>
            </a:r>
          </a:p>
        </p:txBody>
      </p:sp>
      <p:pic>
        <p:nvPicPr>
          <p:cNvPr id="2" name="图片 1"/>
          <p:cNvPicPr>
            <a:picLocks noChangeAspect="1"/>
          </p:cNvPicPr>
          <p:nvPr/>
        </p:nvPicPr>
        <p:blipFill>
          <a:blip r:embed="rId3"/>
          <a:stretch>
            <a:fillRect/>
          </a:stretch>
        </p:blipFill>
        <p:spPr>
          <a:xfrm>
            <a:off x="4453255" y="3142615"/>
            <a:ext cx="4476115" cy="3364865"/>
          </a:xfrm>
          <a:prstGeom prst="rect">
            <a:avLst/>
          </a:prstGeom>
          <a:effectLst>
            <a:softEdge rad="63500"/>
          </a:effectLst>
        </p:spPr>
      </p:pic>
      <p:pic>
        <p:nvPicPr>
          <p:cNvPr id="5" name="图片 4"/>
          <p:cNvPicPr>
            <a:picLocks noChangeAspect="1"/>
          </p:cNvPicPr>
          <p:nvPr/>
        </p:nvPicPr>
        <p:blipFill>
          <a:blip r:embed="rId4"/>
          <a:stretch>
            <a:fillRect/>
          </a:stretch>
        </p:blipFill>
        <p:spPr>
          <a:xfrm>
            <a:off x="312420" y="3498215"/>
            <a:ext cx="3777615" cy="2846070"/>
          </a:xfrm>
          <a:prstGeom prst="rect">
            <a:avLst/>
          </a:prstGeom>
          <a:effectLst>
            <a:softEdge rad="63500"/>
          </a:effectLst>
        </p:spPr>
      </p:pic>
      <p:pic>
        <p:nvPicPr>
          <p:cNvPr id="6" name="图片 5"/>
          <p:cNvPicPr>
            <a:picLocks noChangeAspect="1"/>
          </p:cNvPicPr>
          <p:nvPr>
            <p:custDataLst>
              <p:tags r:id="rId1"/>
            </p:custDataLst>
          </p:nvPr>
        </p:nvPicPr>
        <p:blipFill>
          <a:blip r:embed="rId5"/>
          <a:stretch>
            <a:fillRect/>
          </a:stretch>
        </p:blipFill>
        <p:spPr>
          <a:xfrm>
            <a:off x="311785" y="1234440"/>
            <a:ext cx="3778250" cy="1616710"/>
          </a:xfrm>
          <a:prstGeom prst="rect">
            <a:avLst/>
          </a:prstGeom>
          <a:effectLst>
            <a:softEdge rad="63500"/>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5"/>
          <p:cNvSpPr txBox="1">
            <a:spLocks noChangeArrowheads="1"/>
          </p:cNvSpPr>
          <p:nvPr/>
        </p:nvSpPr>
        <p:spPr bwMode="auto">
          <a:xfrm>
            <a:off x="4158058" y="649842"/>
            <a:ext cx="5067301" cy="584775"/>
          </a:xfrm>
          <a:prstGeom prst="rect">
            <a:avLst/>
          </a:prstGeom>
          <a:noFill/>
          <a:ln w="9525">
            <a:noFill/>
            <a:miter lim="800000"/>
          </a:ln>
        </p:spPr>
        <p:txBody>
          <a:bodyPr wrap="square">
            <a:spAutoFit/>
          </a:bodyPr>
          <a:lstStyle/>
          <a:p>
            <a:pPr algn="ctr" eaLnBrk="1" hangingPunct="1"/>
            <a:r>
              <a:rPr lang="en-US" altLang="zh-CN" sz="1600" b="1" noProof="1">
                <a:latin typeface="微软雅黑" panose="020B0503020204020204" pitchFamily="34" charset="-122"/>
                <a:ea typeface="微软雅黑" panose="020B0503020204020204" pitchFamily="34" charset="-122"/>
                <a:sym typeface="Arial" panose="020B0604020202020204" pitchFamily="34" charset="0"/>
              </a:rPr>
              <a:t>NISSAN</a:t>
            </a: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大灯调节开关自动组装设备</a:t>
            </a:r>
            <a:endParaRPr lang="zh-CN" altLang="zh-CN" sz="1600" b="1" noProof="1">
              <a:latin typeface="微软雅黑" panose="020B0503020204020204" pitchFamily="34" charset="-122"/>
              <a:ea typeface="微软雅黑" panose="020B0503020204020204" pitchFamily="34" charset="-122"/>
              <a:sym typeface="Arial" panose="020B0604020202020204" pitchFamily="34" charset="0"/>
            </a:endParaRPr>
          </a:p>
          <a:p>
            <a:pPr eaLnBrk="1" hangingPunct="1"/>
            <a:r>
              <a:rPr lang="en-US" altLang="zh-CN" sz="1600" dirty="0">
                <a:latin typeface="微软雅黑" panose="020B0503020204020204" pitchFamily="34" charset="-122"/>
                <a:ea typeface="微软雅黑" panose="020B0503020204020204" pitchFamily="34" charset="-122"/>
              </a:rPr>
              <a:t>Nissan HLLD switch automatic assembly machine</a:t>
            </a:r>
            <a:endParaRPr lang="en-US" altLang="zh-CN" sz="1600" b="1"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38915" name="Text Box 6"/>
          <p:cNvSpPr txBox="1">
            <a:spLocks noChangeArrowheads="1"/>
          </p:cNvSpPr>
          <p:nvPr/>
        </p:nvSpPr>
        <p:spPr bwMode="auto">
          <a:xfrm>
            <a:off x="4324348" y="1333065"/>
            <a:ext cx="4734719" cy="954107"/>
          </a:xfrm>
          <a:prstGeom prst="rect">
            <a:avLst/>
          </a:prstGeom>
          <a:noFill/>
          <a:ln w="9525">
            <a:noFill/>
            <a:miter lim="800000"/>
          </a:ln>
        </p:spPr>
        <p:txBody>
          <a:bodyPr wrap="square">
            <a:spAutoFit/>
          </a:bodyPr>
          <a:lstStyle/>
          <a:p>
            <a:pPr eaLnBrk="1" hangingPunct="1"/>
            <a:r>
              <a:rPr lang="zh-CN" altLang="en-US" sz="1400" b="1" dirty="0">
                <a:latin typeface="微软雅黑" panose="020B0503020204020204" pitchFamily="34" charset="-122"/>
                <a:ea typeface="微软雅黑" panose="020B0503020204020204" pitchFamily="34" charset="-122"/>
                <a:sym typeface="Arial" panose="020B0604020202020204" pitchFamily="34" charset="0"/>
              </a:rPr>
              <a:t>项目描述</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：设备实现日产汽车大灯调节开关的自动组装功能。</a:t>
            </a:r>
            <a:endParaRPr lang="en-US" altLang="zh-CN" sz="1400" dirty="0">
              <a:latin typeface="微软雅黑" panose="020B0503020204020204" pitchFamily="34" charset="-122"/>
              <a:ea typeface="微软雅黑" panose="020B0503020204020204" pitchFamily="34" charset="-122"/>
              <a:sym typeface="Arial" panose="020B0604020202020204" pitchFamily="34" charset="0"/>
            </a:endParaRPr>
          </a:p>
          <a:p>
            <a:pPr eaLnBrk="1" hangingPunct="1"/>
            <a:r>
              <a:rPr lang="zh-CN" altLang="en-US" sz="1400" dirty="0">
                <a:latin typeface="微软雅黑" panose="020B0503020204020204" pitchFamily="34" charset="-122"/>
                <a:ea typeface="微软雅黑" panose="020B0503020204020204" pitchFamily="34" charset="-122"/>
                <a:sym typeface="Arial" panose="020B0604020202020204" pitchFamily="34" charset="0"/>
              </a:rPr>
              <a:t>运行周期约</a:t>
            </a:r>
            <a:r>
              <a:rPr lang="en-US" altLang="zh-CN" sz="1400" dirty="0">
                <a:latin typeface="微软雅黑" panose="020B0503020204020204" pitchFamily="34" charset="-122"/>
                <a:ea typeface="微软雅黑" panose="020B0503020204020204" pitchFamily="34" charset="-122"/>
                <a:sym typeface="Arial" panose="020B0604020202020204" pitchFamily="34" charset="0"/>
              </a:rPr>
              <a:t>6</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秒</a:t>
            </a:r>
            <a:r>
              <a:rPr lang="en-US" altLang="zh-CN" sz="1400" dirty="0">
                <a:latin typeface="微软雅黑" panose="020B0503020204020204" pitchFamily="34" charset="-122"/>
                <a:ea typeface="微软雅黑" panose="020B0503020204020204" pitchFamily="34" charset="-122"/>
                <a:sym typeface="Arial" panose="020B0604020202020204" pitchFamily="34" charset="0"/>
              </a:rPr>
              <a:t>/</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件，设备实现了包含组装、涂油、螺丝可追溯拧紧、视觉检测、功能检测等功能，节省人力约</a:t>
            </a:r>
            <a:r>
              <a:rPr lang="en-US" altLang="zh-CN" sz="1400" dirty="0">
                <a:latin typeface="微软雅黑" panose="020B0503020204020204" pitchFamily="34" charset="-122"/>
                <a:ea typeface="微软雅黑" panose="020B0503020204020204" pitchFamily="34" charset="-122"/>
                <a:sym typeface="Arial" panose="020B0604020202020204" pitchFamily="34" charset="0"/>
              </a:rPr>
              <a:t>10</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人。</a:t>
            </a:r>
          </a:p>
        </p:txBody>
      </p:sp>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9271" t="1250" r="8438" b="10556"/>
          <a:stretch>
            <a:fillRect/>
          </a:stretch>
        </p:blipFill>
        <p:spPr>
          <a:xfrm>
            <a:off x="3302353" y="2463821"/>
            <a:ext cx="5229665" cy="4203591"/>
          </a:xfrm>
          <a:prstGeom prst="rect">
            <a:avLst/>
          </a:prstGeom>
          <a:ln>
            <a:noFill/>
          </a:ln>
          <a:effectLst>
            <a:softEdge rad="112500"/>
          </a:effectLst>
        </p:spPr>
      </p:pic>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4375" t="55278" r="61146" b="19167"/>
          <a:stretch>
            <a:fillRect/>
          </a:stretch>
        </p:blipFill>
        <p:spPr>
          <a:xfrm>
            <a:off x="466726" y="4600575"/>
            <a:ext cx="2393546" cy="1874095"/>
          </a:xfrm>
          <a:prstGeom prst="rect">
            <a:avLst/>
          </a:prstGeom>
          <a:ln>
            <a:noFill/>
          </a:ln>
          <a:effectLst>
            <a:softEdge rad="112500"/>
          </a:effectLst>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374" y="968354"/>
            <a:ext cx="3753644" cy="16835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5"/>
          <p:cNvSpPr txBox="1">
            <a:spLocks noChangeArrowheads="1"/>
          </p:cNvSpPr>
          <p:nvPr/>
        </p:nvSpPr>
        <p:spPr bwMode="auto">
          <a:xfrm>
            <a:off x="4086225" y="568057"/>
            <a:ext cx="5170791" cy="830997"/>
          </a:xfrm>
          <a:prstGeom prst="rect">
            <a:avLst/>
          </a:prstGeom>
          <a:noFill/>
          <a:ln w="9525">
            <a:noFill/>
            <a:miter lim="800000"/>
          </a:ln>
        </p:spPr>
        <p:txBody>
          <a:bodyPr wrap="square">
            <a:spAutoFit/>
          </a:bodyPr>
          <a:lstStyle/>
          <a:p>
            <a:pPr algn="ctr" eaLnBrk="1" hangingPunct="1"/>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汽车方向盘多功能按键自动组装设备</a:t>
            </a:r>
            <a:endParaRPr lang="zh-CN" altLang="zh-CN" sz="1600" b="1" noProof="1">
              <a:latin typeface="微软雅黑" panose="020B0503020204020204" pitchFamily="34" charset="-122"/>
              <a:ea typeface="微软雅黑" panose="020B0503020204020204" pitchFamily="34" charset="-122"/>
              <a:sym typeface="Arial" panose="020B0604020202020204" pitchFamily="34" charset="0"/>
            </a:endParaRPr>
          </a:p>
          <a:p>
            <a:pPr eaLnBrk="1" hangingPunct="1"/>
            <a:r>
              <a:rPr lang="en-US" altLang="zh-CN" sz="1600" dirty="0">
                <a:latin typeface="微软雅黑" panose="020B0503020204020204" pitchFamily="34" charset="-122"/>
                <a:ea typeface="微软雅黑" panose="020B0503020204020204" pitchFamily="34" charset="-122"/>
              </a:rPr>
              <a:t>Automatic assembly equipment for multifunctional buttons of automobile steering wheel</a:t>
            </a:r>
            <a:endParaRPr lang="en-US" altLang="zh-CN" sz="1600" b="1"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38915" name="Text Box 6"/>
          <p:cNvSpPr txBox="1">
            <a:spLocks noChangeArrowheads="1"/>
          </p:cNvSpPr>
          <p:nvPr/>
        </p:nvSpPr>
        <p:spPr bwMode="auto">
          <a:xfrm>
            <a:off x="4171302" y="1425549"/>
            <a:ext cx="4857750" cy="738664"/>
          </a:xfrm>
          <a:prstGeom prst="rect">
            <a:avLst/>
          </a:prstGeom>
          <a:noFill/>
          <a:ln w="9525">
            <a:noFill/>
            <a:miter lim="800000"/>
          </a:ln>
        </p:spPr>
        <p:txBody>
          <a:bodyPr wrap="square">
            <a:spAutoFit/>
          </a:bodyPr>
          <a:lstStyle/>
          <a:p>
            <a:pPr eaLnBrk="1" hangingPunct="1"/>
            <a:r>
              <a:rPr lang="zh-CN" altLang="en-US" sz="1400" b="1" dirty="0">
                <a:latin typeface="微软雅黑" panose="020B0503020204020204" pitchFamily="34" charset="-122"/>
                <a:ea typeface="微软雅黑" panose="020B0503020204020204" pitchFamily="34" charset="-122"/>
                <a:sym typeface="Arial" panose="020B0604020202020204" pitchFamily="34" charset="0"/>
              </a:rPr>
              <a:t>项目描述</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：设备使用发那科</a:t>
            </a:r>
            <a:r>
              <a:rPr lang="en-US" altLang="zh-CN" sz="1400" dirty="0">
                <a:latin typeface="微软雅黑" panose="020B0503020204020204" pitchFamily="34" charset="-122"/>
                <a:ea typeface="微软雅黑" panose="020B0503020204020204" pitchFamily="34" charset="-122"/>
                <a:sym typeface="Arial" panose="020B0604020202020204" pitchFamily="34" charset="0"/>
              </a:rPr>
              <a:t>M-1i</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机器人完成对多功能方向盘按键导向柱装配，</a:t>
            </a:r>
            <a:r>
              <a:rPr lang="en-US" altLang="zh-CN" sz="1400" dirty="0">
                <a:latin typeface="微软雅黑" panose="020B0503020204020204" pitchFamily="34" charset="-122"/>
                <a:ea typeface="微软雅黑" panose="020B0503020204020204" pitchFamily="34" charset="-122"/>
                <a:sym typeface="Arial" panose="020B0604020202020204" pitchFamily="34" charset="0"/>
              </a:rPr>
              <a:t>20</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个按键的装配时间缩短到</a:t>
            </a:r>
            <a:r>
              <a:rPr lang="en-US" altLang="zh-CN" sz="1400" dirty="0">
                <a:latin typeface="微软雅黑" panose="020B0503020204020204" pitchFamily="34" charset="-122"/>
                <a:ea typeface="微软雅黑" panose="020B0503020204020204" pitchFamily="34" charset="-122"/>
                <a:sym typeface="Arial" panose="020B0604020202020204" pitchFamily="34" charset="0"/>
              </a:rPr>
              <a:t>13</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秒以下，并配置有高清</a:t>
            </a:r>
            <a:r>
              <a:rPr lang="en-US" altLang="zh-CN" sz="1400" dirty="0">
                <a:latin typeface="微软雅黑" panose="020B0503020204020204" pitchFamily="34" charset="-122"/>
                <a:ea typeface="微软雅黑" panose="020B0503020204020204" pitchFamily="34" charset="-122"/>
                <a:sym typeface="Arial" panose="020B0604020202020204" pitchFamily="34" charset="0"/>
              </a:rPr>
              <a:t>CCD</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相机实现对装配完成后产品的自动检测。</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54946" y="2044601"/>
            <a:ext cx="5287140" cy="3965356"/>
          </a:xfrm>
          <a:prstGeom prst="rect">
            <a:avLst/>
          </a:prstGeom>
          <a:ln>
            <a:noFill/>
          </a:ln>
          <a:effectLst>
            <a:softEdge rad="112500"/>
          </a:effectLst>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l="14565" r="17822"/>
          <a:stretch>
            <a:fillRect/>
          </a:stretch>
        </p:blipFill>
        <p:spPr>
          <a:xfrm>
            <a:off x="6001841" y="3456561"/>
            <a:ext cx="2774023" cy="3077110"/>
          </a:xfrm>
          <a:prstGeom prst="rect">
            <a:avLst/>
          </a:prstGeom>
          <a:ln>
            <a:noFill/>
          </a:ln>
          <a:effectLst>
            <a:softEdge rad="112500"/>
          </a:effectLst>
        </p:spPr>
      </p:pic>
      <p:pic>
        <p:nvPicPr>
          <p:cNvPr id="8" name="Picture 8"/>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664" b="94705" l="9899" r="96768">
                        <a14:foregroundMark x1="49091" y1="6505" x2="49091" y2="6505"/>
                        <a14:foregroundMark x1="54949" y1="3631" x2="54949" y2="3631"/>
                        <a14:foregroundMark x1="90707" y1="67474" x2="90707" y2="67474"/>
                        <a14:foregroundMark x1="96768" y1="75189" x2="96768" y2="75189"/>
                        <a14:foregroundMark x1="44040" y1="94856" x2="44040" y2="94856"/>
                        <a14:foregroundMark x1="47071" y1="2723" x2="47071" y2="2723"/>
                        <a14:foregroundMark x1="46061" y1="1664" x2="46061" y2="1664"/>
                      </a14:backgroundRemoval>
                    </a14:imgEffect>
                  </a14:imgLayer>
                </a14:imgProps>
              </a:ext>
            </a:extLst>
          </a:blip>
          <a:srcRect/>
          <a:stretch>
            <a:fillRect/>
          </a:stretch>
        </p:blipFill>
        <p:spPr bwMode="auto">
          <a:xfrm>
            <a:off x="4086225" y="2991440"/>
            <a:ext cx="1861420" cy="248285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5"/>
          <p:cNvSpPr txBox="1">
            <a:spLocks noChangeArrowheads="1"/>
          </p:cNvSpPr>
          <p:nvPr/>
        </p:nvSpPr>
        <p:spPr bwMode="auto">
          <a:xfrm>
            <a:off x="4649788" y="568057"/>
            <a:ext cx="4607228" cy="830997"/>
          </a:xfrm>
          <a:prstGeom prst="rect">
            <a:avLst/>
          </a:prstGeom>
          <a:noFill/>
          <a:ln w="9525">
            <a:noFill/>
            <a:miter lim="800000"/>
          </a:ln>
        </p:spPr>
        <p:txBody>
          <a:bodyPr wrap="square">
            <a:spAutoFit/>
          </a:bodyPr>
          <a:lstStyle/>
          <a:p>
            <a:pPr algn="ctr" eaLnBrk="1" hangingPunct="1"/>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汽车转向器自动喷油设备</a:t>
            </a:r>
            <a:endParaRPr lang="zh-CN" altLang="zh-CN" sz="1600" b="1" noProof="1">
              <a:latin typeface="微软雅黑" panose="020B0503020204020204" pitchFamily="34" charset="-122"/>
              <a:ea typeface="微软雅黑" panose="020B0503020204020204" pitchFamily="34" charset="-122"/>
              <a:sym typeface="Arial" panose="020B0604020202020204" pitchFamily="34" charset="0"/>
            </a:endParaRPr>
          </a:p>
          <a:p>
            <a:pPr eaLnBrk="1" hangingPunct="1"/>
            <a:r>
              <a:rPr lang="en-US" altLang="zh-CN" sz="1600" dirty="0">
                <a:latin typeface="微软雅黑" panose="020B0503020204020204" pitchFamily="34" charset="-122"/>
                <a:ea typeface="微软雅黑" panose="020B0503020204020204" pitchFamily="34" charset="-122"/>
              </a:rPr>
              <a:t>Automatic fuel injector for automobile steering gear</a:t>
            </a:r>
            <a:endParaRPr lang="en-US" altLang="zh-CN" sz="1600" b="1"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38915" name="Text Box 6"/>
          <p:cNvSpPr txBox="1">
            <a:spLocks noChangeArrowheads="1"/>
          </p:cNvSpPr>
          <p:nvPr/>
        </p:nvSpPr>
        <p:spPr bwMode="auto">
          <a:xfrm>
            <a:off x="4649788" y="1383710"/>
            <a:ext cx="4324350" cy="738664"/>
          </a:xfrm>
          <a:prstGeom prst="rect">
            <a:avLst/>
          </a:prstGeom>
          <a:noFill/>
          <a:ln w="9525">
            <a:noFill/>
            <a:miter lim="800000"/>
          </a:ln>
        </p:spPr>
        <p:txBody>
          <a:bodyPr>
            <a:spAutoFit/>
          </a:bodyPr>
          <a:lstStyle/>
          <a:p>
            <a:pPr eaLnBrk="1" hangingPunct="1"/>
            <a:r>
              <a:rPr lang="zh-CN" altLang="en-US" sz="1400" b="1" dirty="0">
                <a:latin typeface="微软雅黑" panose="020B0503020204020204" pitchFamily="34" charset="-122"/>
                <a:ea typeface="微软雅黑" panose="020B0503020204020204" pitchFamily="34" charset="-122"/>
                <a:sym typeface="Arial" panose="020B0604020202020204" pitchFamily="34" charset="0"/>
              </a:rPr>
              <a:t>项目描述</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：设备使用爱普生</a:t>
            </a:r>
            <a:r>
              <a:rPr lang="en-US" altLang="zh-CN" sz="1400" dirty="0" err="1">
                <a:latin typeface="微软雅黑" panose="020B0503020204020204" pitchFamily="34" charset="-122"/>
                <a:ea typeface="微软雅黑" panose="020B0503020204020204" pitchFamily="34" charset="-122"/>
                <a:sym typeface="Arial" panose="020B0604020202020204" pitchFamily="34" charset="0"/>
              </a:rPr>
              <a:t>Scara</a:t>
            </a:r>
            <a:r>
              <a:rPr lang="zh-CN" altLang="en-US" sz="1400" dirty="0">
                <a:latin typeface="微软雅黑" panose="020B0503020204020204" pitchFamily="34" charset="-122"/>
                <a:ea typeface="微软雅黑" panose="020B0503020204020204" pitchFamily="34" charset="-122"/>
                <a:sym typeface="Arial" panose="020B0604020202020204" pitchFamily="34" charset="0"/>
              </a:rPr>
              <a:t>机器人带动诺顿自动喷油阀进行自动喷油动作，能够完成复杂路径及形状的涂喷油动作。</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084" y="983555"/>
            <a:ext cx="3046489" cy="2024094"/>
          </a:xfrm>
          <a:prstGeom prst="rect">
            <a:avLst/>
          </a:prstGeom>
          <a:ln>
            <a:noFill/>
          </a:ln>
          <a:effectLst>
            <a:softEdge rad="112500"/>
          </a:effectLst>
        </p:spPr>
      </p:pic>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15730" r="11798"/>
          <a:stretch>
            <a:fillRect/>
          </a:stretch>
        </p:blipFill>
        <p:spPr>
          <a:xfrm>
            <a:off x="4613871" y="2392203"/>
            <a:ext cx="3966171" cy="4104526"/>
          </a:xfrm>
          <a:prstGeom prst="rect">
            <a:avLst/>
          </a:prstGeom>
          <a:ln>
            <a:noFill/>
          </a:ln>
          <a:effectLst>
            <a:softEdge rad="112500"/>
          </a:effectLst>
        </p:spPr>
      </p:pic>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t="6265" b="18502"/>
          <a:stretch>
            <a:fillRect/>
          </a:stretch>
        </p:blipFill>
        <p:spPr>
          <a:xfrm>
            <a:off x="913650" y="3440790"/>
            <a:ext cx="3046489" cy="3055939"/>
          </a:xfrm>
          <a:prstGeom prst="rect">
            <a:avLst/>
          </a:prstGeom>
          <a:ln>
            <a:noFill/>
          </a:ln>
          <a:effectLst>
            <a:softEdge rad="112500"/>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任意多边形 21"/>
          <p:cNvSpPr>
            <a:spLocks noChangeArrowheads="1"/>
          </p:cNvSpPr>
          <p:nvPr/>
        </p:nvSpPr>
        <p:spPr bwMode="auto">
          <a:xfrm>
            <a:off x="2149475" y="2312988"/>
            <a:ext cx="4900613" cy="1801812"/>
          </a:xfrm>
          <a:custGeom>
            <a:avLst/>
            <a:gdLst>
              <a:gd name="T0" fmla="*/ 1110650 w 4901184"/>
              <a:gd name="T1" fmla="*/ 0 h 1801368"/>
              <a:gd name="T2" fmla="*/ 4894894 w 4901184"/>
              <a:gd name="T3" fmla="*/ 0 h 1801368"/>
              <a:gd name="T4" fmla="*/ 4894894 w 4901184"/>
              <a:gd name="T5" fmla="*/ 1010989 h 1801368"/>
              <a:gd name="T6" fmla="*/ 3794475 w 4901184"/>
              <a:gd name="T7" fmla="*/ 1806258 h 1801368"/>
              <a:gd name="T8" fmla="*/ 0 w 4901184"/>
              <a:gd name="T9" fmla="*/ 1806258 h 1801368"/>
              <a:gd name="T10" fmla="*/ 0 w 4901184"/>
              <a:gd name="T11" fmla="*/ 802664 h 1801368"/>
              <a:gd name="T12" fmla="*/ 1110650 w 4901184"/>
              <a:gd name="T13" fmla="*/ 0 h 1801368"/>
              <a:gd name="T14" fmla="*/ 0 60000 65536"/>
              <a:gd name="T15" fmla="*/ 0 60000 65536"/>
              <a:gd name="T16" fmla="*/ 0 60000 65536"/>
              <a:gd name="T17" fmla="*/ 0 60000 65536"/>
              <a:gd name="T18" fmla="*/ 0 60000 65536"/>
              <a:gd name="T19" fmla="*/ 0 60000 65536"/>
              <a:gd name="T20" fmla="*/ 0 60000 65536"/>
              <a:gd name="T21" fmla="*/ 0 w 4901184"/>
              <a:gd name="T22" fmla="*/ 0 h 1801368"/>
              <a:gd name="T23" fmla="*/ 4901184 w 4901184"/>
              <a:gd name="T24" fmla="*/ 1801368 h 18013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01184" h="1801368">
                <a:moveTo>
                  <a:pt x="1112071" y="0"/>
                </a:moveTo>
                <a:lnTo>
                  <a:pt x="4901184" y="0"/>
                </a:lnTo>
                <a:lnTo>
                  <a:pt x="4901184" y="1008251"/>
                </a:lnTo>
                <a:lnTo>
                  <a:pt x="3799357" y="1801368"/>
                </a:lnTo>
                <a:lnTo>
                  <a:pt x="0" y="1801368"/>
                </a:lnTo>
                <a:lnTo>
                  <a:pt x="0" y="800490"/>
                </a:lnTo>
                <a:lnTo>
                  <a:pt x="1112071" y="0"/>
                </a:lnTo>
                <a:close/>
              </a:path>
            </a:pathLst>
          </a:custGeom>
          <a:solidFill>
            <a:srgbClr val="FAAA38"/>
          </a:solidFill>
          <a:ln w="9525">
            <a:noFill/>
            <a:round/>
          </a:ln>
        </p:spPr>
        <p:txBody>
          <a:bodyPr/>
          <a:lstStyle/>
          <a:p>
            <a:endParaRPr lang="zh-CN" altLang="en-US"/>
          </a:p>
        </p:txBody>
      </p:sp>
      <p:cxnSp>
        <p:nvCxnSpPr>
          <p:cNvPr id="45059" name="直接连接符 22"/>
          <p:cNvCxnSpPr>
            <a:cxnSpLocks noChangeShapeType="1"/>
          </p:cNvCxnSpPr>
          <p:nvPr/>
        </p:nvCxnSpPr>
        <p:spPr bwMode="auto">
          <a:xfrm flipH="1">
            <a:off x="1646238" y="1947863"/>
            <a:ext cx="2103437" cy="1517650"/>
          </a:xfrm>
          <a:prstGeom prst="line">
            <a:avLst/>
          </a:prstGeom>
          <a:noFill/>
          <a:ln w="12700">
            <a:solidFill>
              <a:srgbClr val="F99825"/>
            </a:solidFill>
            <a:round/>
          </a:ln>
        </p:spPr>
      </p:cxnSp>
      <p:cxnSp>
        <p:nvCxnSpPr>
          <p:cNvPr id="45060" name="直接连接符 23"/>
          <p:cNvCxnSpPr>
            <a:cxnSpLocks noChangeShapeType="1"/>
          </p:cNvCxnSpPr>
          <p:nvPr/>
        </p:nvCxnSpPr>
        <p:spPr bwMode="auto">
          <a:xfrm flipH="1">
            <a:off x="5403850" y="2981325"/>
            <a:ext cx="2103438" cy="1517650"/>
          </a:xfrm>
          <a:prstGeom prst="line">
            <a:avLst/>
          </a:prstGeom>
          <a:noFill/>
          <a:ln w="12700">
            <a:solidFill>
              <a:srgbClr val="F99825"/>
            </a:solidFill>
            <a:round/>
          </a:ln>
        </p:spPr>
      </p:cxnSp>
      <p:sp>
        <p:nvSpPr>
          <p:cNvPr id="6" name="文本框 26"/>
          <p:cNvSpPr txBox="1">
            <a:spLocks noChangeArrowheads="1"/>
          </p:cNvSpPr>
          <p:nvPr/>
        </p:nvSpPr>
        <p:spPr bwMode="auto">
          <a:xfrm>
            <a:off x="2174925" y="2843212"/>
            <a:ext cx="3149499" cy="585788"/>
          </a:xfrm>
          <a:prstGeom prst="rect">
            <a:avLst/>
          </a:prstGeom>
          <a:noFill/>
          <a:ln w="9525">
            <a:noFill/>
            <a:miter lim="800000"/>
          </a:ln>
        </p:spPr>
        <p:txBody>
          <a:bodyPr wrap="none"/>
          <a:lstStyle/>
          <a:p>
            <a:pPr eaLnBrk="1" fontAlgn="auto" hangingPunct="1">
              <a:spcBef>
                <a:spcPts val="0"/>
              </a:spcBef>
              <a:spcAft>
                <a:spcPts val="0"/>
              </a:spcAft>
              <a:defRPr/>
            </a:pPr>
            <a:r>
              <a:rPr lang="zh-CN" altLang="en-US" sz="3200" b="1" kern="0" dirty="0">
                <a:solidFill>
                  <a:srgbClr val="FFFFFF"/>
                </a:solidFill>
                <a:latin typeface="幼圆" panose="02010509060101010101" pitchFamily="49" charset="-122"/>
                <a:ea typeface="幼圆" panose="02010509060101010101" pitchFamily="49" charset="-122"/>
                <a:sym typeface="+mn-ea"/>
              </a:rPr>
              <a:t>    家用电器类项目</a:t>
            </a:r>
          </a:p>
          <a:p>
            <a:pPr eaLnBrk="1" fontAlgn="auto" hangingPunct="1">
              <a:spcBef>
                <a:spcPts val="0"/>
              </a:spcBef>
              <a:spcAft>
                <a:spcPts val="0"/>
              </a:spcAft>
              <a:defRPr/>
            </a:pPr>
            <a:r>
              <a:rPr lang="en-US" altLang="zh-CN" b="1" kern="0" dirty="0">
                <a:solidFill>
                  <a:srgbClr val="FFFFFF"/>
                </a:solidFill>
                <a:latin typeface="幼圆" panose="02010509060101010101" pitchFamily="49" charset="-122"/>
                <a:ea typeface="幼圆" panose="02010509060101010101" pitchFamily="49" charset="-122"/>
                <a:sym typeface="+mn-ea"/>
              </a:rPr>
              <a:t>Household Electric Appliances project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任意多边形 21"/>
          <p:cNvSpPr>
            <a:spLocks noChangeArrowheads="1"/>
          </p:cNvSpPr>
          <p:nvPr/>
        </p:nvSpPr>
        <p:spPr bwMode="auto">
          <a:xfrm>
            <a:off x="2149475" y="2312988"/>
            <a:ext cx="4900613" cy="1801812"/>
          </a:xfrm>
          <a:custGeom>
            <a:avLst/>
            <a:gdLst>
              <a:gd name="T0" fmla="*/ 1110650 w 4901184"/>
              <a:gd name="T1" fmla="*/ 0 h 1801368"/>
              <a:gd name="T2" fmla="*/ 4894894 w 4901184"/>
              <a:gd name="T3" fmla="*/ 0 h 1801368"/>
              <a:gd name="T4" fmla="*/ 4894894 w 4901184"/>
              <a:gd name="T5" fmla="*/ 1010989 h 1801368"/>
              <a:gd name="T6" fmla="*/ 3794475 w 4901184"/>
              <a:gd name="T7" fmla="*/ 1806258 h 1801368"/>
              <a:gd name="T8" fmla="*/ 0 w 4901184"/>
              <a:gd name="T9" fmla="*/ 1806258 h 1801368"/>
              <a:gd name="T10" fmla="*/ 0 w 4901184"/>
              <a:gd name="T11" fmla="*/ 802664 h 1801368"/>
              <a:gd name="T12" fmla="*/ 1110650 w 4901184"/>
              <a:gd name="T13" fmla="*/ 0 h 1801368"/>
              <a:gd name="T14" fmla="*/ 0 60000 65536"/>
              <a:gd name="T15" fmla="*/ 0 60000 65536"/>
              <a:gd name="T16" fmla="*/ 0 60000 65536"/>
              <a:gd name="T17" fmla="*/ 0 60000 65536"/>
              <a:gd name="T18" fmla="*/ 0 60000 65536"/>
              <a:gd name="T19" fmla="*/ 0 60000 65536"/>
              <a:gd name="T20" fmla="*/ 0 60000 65536"/>
              <a:gd name="T21" fmla="*/ 0 w 4901184"/>
              <a:gd name="T22" fmla="*/ 0 h 1801368"/>
              <a:gd name="T23" fmla="*/ 4901184 w 4901184"/>
              <a:gd name="T24" fmla="*/ 1801368 h 18013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01184" h="1801368">
                <a:moveTo>
                  <a:pt x="1112071" y="0"/>
                </a:moveTo>
                <a:lnTo>
                  <a:pt x="4901184" y="0"/>
                </a:lnTo>
                <a:lnTo>
                  <a:pt x="4901184" y="1008251"/>
                </a:lnTo>
                <a:lnTo>
                  <a:pt x="3799357" y="1801368"/>
                </a:lnTo>
                <a:lnTo>
                  <a:pt x="0" y="1801368"/>
                </a:lnTo>
                <a:lnTo>
                  <a:pt x="0" y="800490"/>
                </a:lnTo>
                <a:lnTo>
                  <a:pt x="1112071" y="0"/>
                </a:lnTo>
                <a:close/>
              </a:path>
            </a:pathLst>
          </a:custGeom>
          <a:solidFill>
            <a:srgbClr val="FAAA38"/>
          </a:solidFill>
          <a:ln w="9525">
            <a:noFill/>
            <a:round/>
          </a:ln>
        </p:spPr>
        <p:txBody>
          <a:bodyPr/>
          <a:lstStyle/>
          <a:p>
            <a:endParaRPr lang="zh-CN" altLang="en-US"/>
          </a:p>
        </p:txBody>
      </p:sp>
      <p:cxnSp>
        <p:nvCxnSpPr>
          <p:cNvPr id="45059" name="直接连接符 22"/>
          <p:cNvCxnSpPr>
            <a:cxnSpLocks noChangeShapeType="1"/>
          </p:cNvCxnSpPr>
          <p:nvPr/>
        </p:nvCxnSpPr>
        <p:spPr bwMode="auto">
          <a:xfrm flipH="1">
            <a:off x="1646238" y="1947863"/>
            <a:ext cx="2103437" cy="1517650"/>
          </a:xfrm>
          <a:prstGeom prst="line">
            <a:avLst/>
          </a:prstGeom>
          <a:noFill/>
          <a:ln w="12700">
            <a:solidFill>
              <a:srgbClr val="F99825"/>
            </a:solidFill>
            <a:round/>
          </a:ln>
        </p:spPr>
      </p:cxnSp>
      <p:cxnSp>
        <p:nvCxnSpPr>
          <p:cNvPr id="45060" name="直接连接符 23"/>
          <p:cNvCxnSpPr>
            <a:cxnSpLocks noChangeShapeType="1"/>
          </p:cNvCxnSpPr>
          <p:nvPr/>
        </p:nvCxnSpPr>
        <p:spPr bwMode="auto">
          <a:xfrm flipH="1">
            <a:off x="5403850" y="2981325"/>
            <a:ext cx="2103438" cy="1517650"/>
          </a:xfrm>
          <a:prstGeom prst="line">
            <a:avLst/>
          </a:prstGeom>
          <a:noFill/>
          <a:ln w="12700">
            <a:solidFill>
              <a:srgbClr val="F99825"/>
            </a:solidFill>
            <a:round/>
          </a:ln>
        </p:spPr>
      </p:cxnSp>
      <p:sp>
        <p:nvSpPr>
          <p:cNvPr id="6" name="文本框 26"/>
          <p:cNvSpPr txBox="1">
            <a:spLocks noChangeArrowheads="1"/>
          </p:cNvSpPr>
          <p:nvPr/>
        </p:nvSpPr>
        <p:spPr bwMode="auto">
          <a:xfrm>
            <a:off x="2174925" y="2843212"/>
            <a:ext cx="3149499" cy="585788"/>
          </a:xfrm>
          <a:prstGeom prst="rect">
            <a:avLst/>
          </a:prstGeom>
          <a:noFill/>
          <a:ln w="9525">
            <a:noFill/>
            <a:miter lim="800000"/>
          </a:ln>
        </p:spPr>
        <p:txBody>
          <a:bodyPr wrap="none"/>
          <a:lstStyle/>
          <a:p>
            <a:pPr eaLnBrk="1" fontAlgn="auto" hangingPunct="1">
              <a:spcBef>
                <a:spcPts val="0"/>
              </a:spcBef>
              <a:spcAft>
                <a:spcPts val="0"/>
              </a:spcAft>
              <a:defRPr/>
            </a:pPr>
            <a:r>
              <a:rPr lang="zh-CN" altLang="en-US" sz="3200" b="1" kern="0" dirty="0">
                <a:solidFill>
                  <a:srgbClr val="FFFFFF"/>
                </a:solidFill>
                <a:latin typeface="幼圆" panose="02010509060101010101" pitchFamily="49" charset="-122"/>
                <a:ea typeface="幼圆" panose="02010509060101010101" pitchFamily="49" charset="-122"/>
                <a:sym typeface="+mn-ea"/>
              </a:rPr>
              <a:t>    家用电器类项目</a:t>
            </a:r>
          </a:p>
          <a:p>
            <a:pPr eaLnBrk="1" fontAlgn="auto" hangingPunct="1">
              <a:spcBef>
                <a:spcPts val="0"/>
              </a:spcBef>
              <a:spcAft>
                <a:spcPts val="0"/>
              </a:spcAft>
              <a:defRPr/>
            </a:pPr>
            <a:r>
              <a:rPr lang="en-US" altLang="zh-CN" b="1" kern="0" dirty="0">
                <a:solidFill>
                  <a:srgbClr val="FFFFFF"/>
                </a:solidFill>
                <a:latin typeface="幼圆" panose="02010509060101010101" pitchFamily="49" charset="-122"/>
                <a:ea typeface="幼圆" panose="02010509060101010101" pitchFamily="49" charset="-122"/>
                <a:sym typeface="+mn-ea"/>
              </a:rPr>
              <a:t>Household Electric Appliances project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p:nvPr/>
        </p:nvSpPr>
        <p:spPr>
          <a:xfrm>
            <a:off x="4382023" y="695788"/>
            <a:ext cx="4497187" cy="553085"/>
          </a:xfrm>
          <a:prstGeom prst="rect">
            <a:avLst/>
          </a:prstGeom>
          <a:noFill/>
          <a:ln w="9525">
            <a:noFill/>
          </a:ln>
        </p:spPr>
        <p:txBody>
          <a:bodyPr wrap="square">
            <a:spAutoFit/>
          </a:bodyPr>
          <a:lstStyle/>
          <a:p>
            <a:pPr algn="ctr" eaLnBrk="1" hangingPunct="1">
              <a:buFont typeface="Arial" panose="020B0604020202020204" pitchFamily="34" charset="0"/>
              <a:buNone/>
              <a:defRPr/>
            </a:pP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冰箱背板打螺丝设备</a:t>
            </a:r>
          </a:p>
          <a:p>
            <a:pPr algn="ctr" eaLnBrk="1" hangingPunct="1">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Refrigerator backboard screwing equipment </a:t>
            </a:r>
            <a:endParaRPr lang="zh-CN" altLang="en-US" sz="1400" noProof="1">
              <a:latin typeface="微软雅黑" panose="020B0503020204020204" pitchFamily="34" charset="-122"/>
              <a:ea typeface="微软雅黑" panose="020B0503020204020204" pitchFamily="34" charset="-122"/>
              <a:sym typeface="Arial" panose="020B0604020202020204" pitchFamily="34" charset="0"/>
            </a:endParaRPr>
          </a:p>
        </p:txBody>
      </p:sp>
      <p:pic>
        <p:nvPicPr>
          <p:cNvPr id="2" name="图片 1"/>
          <p:cNvPicPr>
            <a:picLocks noChangeAspect="1"/>
          </p:cNvPicPr>
          <p:nvPr>
            <p:custDataLst>
              <p:tags r:id="rId1"/>
            </p:custDataLst>
          </p:nvPr>
        </p:nvPicPr>
        <p:blipFill>
          <a:blip r:embed="rId5"/>
          <a:stretch>
            <a:fillRect/>
          </a:stretch>
        </p:blipFill>
        <p:spPr>
          <a:xfrm>
            <a:off x="207645" y="4273550"/>
            <a:ext cx="3355340" cy="2338070"/>
          </a:xfrm>
          <a:prstGeom prst="rect">
            <a:avLst/>
          </a:prstGeom>
          <a:effectLst>
            <a:softEdge rad="63500"/>
          </a:effectLst>
        </p:spPr>
      </p:pic>
      <p:sp>
        <p:nvSpPr>
          <p:cNvPr id="29699" name="文本框 8"/>
          <p:cNvSpPr txBox="1">
            <a:spLocks noChangeArrowheads="1"/>
          </p:cNvSpPr>
          <p:nvPr/>
        </p:nvSpPr>
        <p:spPr bwMode="auto">
          <a:xfrm>
            <a:off x="4238559" y="1514177"/>
            <a:ext cx="4441258" cy="1168400"/>
          </a:xfrm>
          <a:prstGeom prst="rect">
            <a:avLst/>
          </a:prstGeom>
          <a:noFill/>
          <a:ln w="9525">
            <a:noFill/>
            <a:miter lim="800000"/>
          </a:ln>
        </p:spPr>
        <p:txBody>
          <a:bodyPr wrap="square">
            <a:spAutoFit/>
          </a:bodyPr>
          <a:lstStyle/>
          <a:p>
            <a:r>
              <a:rPr lang="zh-CN" altLang="en-US" sz="1400" dirty="0">
                <a:latin typeface="微软雅黑" panose="020B0503020204020204" pitchFamily="34" charset="-122"/>
                <a:ea typeface="微软雅黑" panose="020B0503020204020204" pitchFamily="34" charset="-122"/>
              </a:rPr>
              <a:t>项目描述：</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线体主要应用于冰箱背板螺丝自动锁付：包含螺钉自动上料、相机筛选、螺丝间距的自动调整、拧紧等，设备</a:t>
            </a:r>
            <a:r>
              <a:rPr lang="zh-CN" sz="1400" dirty="0">
                <a:latin typeface="微软雅黑" panose="020B0503020204020204" pitchFamily="34" charset="-122"/>
                <a:ea typeface="微软雅黑" panose="020B0503020204020204" pitchFamily="34" charset="-122"/>
              </a:rPr>
              <a:t>采用视觉精确引导螺丝孔位置，配合</a:t>
            </a:r>
            <a:r>
              <a:rPr lang="en-US" altLang="zh-CN" sz="1400" dirty="0">
                <a:latin typeface="微软雅黑" panose="020B0503020204020204" pitchFamily="34" charset="-122"/>
                <a:ea typeface="微软雅黑" panose="020B0503020204020204" pitchFamily="34" charset="-122"/>
              </a:rPr>
              <a:t>3D</a:t>
            </a:r>
            <a:r>
              <a:rPr lang="zh-CN" altLang="en-US" sz="1400" dirty="0">
                <a:latin typeface="微软雅黑" panose="020B0503020204020204" pitchFamily="34" charset="-122"/>
                <a:ea typeface="微软雅黑" panose="020B0503020204020204" pitchFamily="34" charset="-122"/>
              </a:rPr>
              <a:t>激光线扫，确保螺丝锁付的成功率和稳定性。</a:t>
            </a:r>
          </a:p>
        </p:txBody>
      </p:sp>
      <p:pic>
        <p:nvPicPr>
          <p:cNvPr id="5" name="图片 4"/>
          <p:cNvPicPr>
            <a:picLocks noChangeAspect="1"/>
          </p:cNvPicPr>
          <p:nvPr>
            <p:custDataLst>
              <p:tags r:id="rId2"/>
            </p:custDataLst>
          </p:nvPr>
        </p:nvPicPr>
        <p:blipFill>
          <a:blip r:embed="rId6"/>
          <a:stretch>
            <a:fillRect/>
          </a:stretch>
        </p:blipFill>
        <p:spPr>
          <a:xfrm>
            <a:off x="4038600" y="3663950"/>
            <a:ext cx="4840605" cy="2947670"/>
          </a:xfrm>
          <a:prstGeom prst="rect">
            <a:avLst/>
          </a:prstGeom>
          <a:effectLst>
            <a:softEdge rad="63500"/>
          </a:effectLst>
        </p:spPr>
      </p:pic>
      <p:pic>
        <p:nvPicPr>
          <p:cNvPr id="6" name="图片 5"/>
          <p:cNvPicPr>
            <a:picLocks noChangeAspect="1"/>
          </p:cNvPicPr>
          <p:nvPr>
            <p:custDataLst>
              <p:tags r:id="rId3"/>
            </p:custDataLst>
          </p:nvPr>
        </p:nvPicPr>
        <p:blipFill>
          <a:blip r:embed="rId7"/>
          <a:stretch>
            <a:fillRect/>
          </a:stretch>
        </p:blipFill>
        <p:spPr>
          <a:xfrm>
            <a:off x="207645" y="1249045"/>
            <a:ext cx="3442335" cy="2875915"/>
          </a:xfrm>
          <a:prstGeom prst="rect">
            <a:avLst/>
          </a:prstGeom>
          <a:effectLst>
            <a:softEdge rad="63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8"/>
          <p:cNvSpPr txBox="1"/>
          <p:nvPr/>
        </p:nvSpPr>
        <p:spPr>
          <a:xfrm>
            <a:off x="1722438" y="558800"/>
            <a:ext cx="5367337" cy="706438"/>
          </a:xfrm>
          <a:prstGeom prst="rect">
            <a:avLst/>
          </a:prstGeom>
          <a:noFill/>
          <a:ln w="9525">
            <a:noFill/>
          </a:ln>
        </p:spPr>
        <p:txBody>
          <a:bodyPr>
            <a:spAutoFit/>
          </a:bodyPr>
          <a:lstStyle/>
          <a:p>
            <a:pPr algn="ctr" eaLnBrk="1" hangingPunct="1">
              <a:buNone/>
            </a:pPr>
            <a:r>
              <a:rPr lang="zh-CN" altLang="en-US" sz="2400" b="1" dirty="0">
                <a:solidFill>
                  <a:srgbClr val="262673"/>
                </a:solidFill>
                <a:latin typeface="宋体" panose="02010600030101010101" pitchFamily="2" charset="-122"/>
              </a:rPr>
              <a:t> 技术开发优势</a:t>
            </a:r>
          </a:p>
          <a:p>
            <a:pPr algn="ctr" eaLnBrk="1" hangingPunct="1">
              <a:buNone/>
            </a:pPr>
            <a:r>
              <a:rPr lang="zh-CN" altLang="en-US" sz="1600" b="1" dirty="0">
                <a:solidFill>
                  <a:srgbClr val="262673"/>
                </a:solidFill>
                <a:latin typeface="Arial" panose="020B0604020202020204" pitchFamily="34" charset="0"/>
              </a:rPr>
              <a:t>Technology development advantages</a:t>
            </a:r>
          </a:p>
        </p:txBody>
      </p:sp>
      <p:sp>
        <p:nvSpPr>
          <p:cNvPr id="7171" name="Rectangle 3"/>
          <p:cNvSpPr/>
          <p:nvPr/>
        </p:nvSpPr>
        <p:spPr>
          <a:xfrm>
            <a:off x="414338" y="1370013"/>
            <a:ext cx="8315325" cy="1624012"/>
          </a:xfrm>
          <a:prstGeom prst="rect">
            <a:avLst/>
          </a:prstGeom>
          <a:noFill/>
          <a:ln w="9525">
            <a:noFill/>
          </a:ln>
        </p:spPr>
        <p:txBody>
          <a:bodyPr/>
          <a:lstStyle/>
          <a:p>
            <a:pPr algn="just" defTabSz="685800" eaLnBrk="1" hangingPunct="1">
              <a:spcBef>
                <a:spcPts val="1200"/>
              </a:spcBef>
              <a:buClr>
                <a:schemeClr val="accent1"/>
              </a:buClr>
              <a:buSzPct val="60000"/>
              <a:buFont typeface="Wingdings 2" panose="05020102010507070707" pitchFamily="18" charset="2"/>
              <a:buNone/>
            </a:pPr>
            <a:r>
              <a:rPr lang="zh-CN" altLang="en-US" sz="1600" dirty="0">
                <a:solidFill>
                  <a:srgbClr val="000000"/>
                </a:solidFill>
                <a:latin typeface="微软雅黑" panose="020B0503020204020204" pitchFamily="34" charset="-122"/>
                <a:ea typeface="微软雅黑" panose="020B0503020204020204" pitchFamily="34" charset="-122"/>
              </a:rPr>
              <a:t>       截止目前我司已成功申请</a:t>
            </a:r>
            <a:r>
              <a:rPr lang="en-US" altLang="zh-CN" sz="1600" dirty="0">
                <a:solidFill>
                  <a:srgbClr val="000000"/>
                </a:solidFill>
                <a:latin typeface="微软雅黑" panose="020B0503020204020204" pitchFamily="34" charset="-122"/>
                <a:ea typeface="微软雅黑" panose="020B0503020204020204" pitchFamily="34" charset="-122"/>
              </a:rPr>
              <a:t>21</a:t>
            </a:r>
            <a:r>
              <a:rPr lang="zh-CN" altLang="en-US" sz="1600" dirty="0">
                <a:solidFill>
                  <a:srgbClr val="000000"/>
                </a:solidFill>
                <a:latin typeface="微软雅黑" panose="020B0503020204020204" pitchFamily="34" charset="-122"/>
                <a:ea typeface="微软雅黑" panose="020B0503020204020204" pitchFamily="34" charset="-122"/>
              </a:rPr>
              <a:t>项实用新型专利，</a:t>
            </a:r>
            <a:r>
              <a:rPr lang="en-US" altLang="zh-CN" sz="1600" dirty="0">
                <a:solidFill>
                  <a:srgbClr val="000000"/>
                </a:solidFill>
                <a:latin typeface="微软雅黑" panose="020B0503020204020204" pitchFamily="34" charset="-122"/>
                <a:ea typeface="微软雅黑" panose="020B0503020204020204" pitchFamily="34" charset="-122"/>
              </a:rPr>
              <a:t>2</a:t>
            </a:r>
            <a:r>
              <a:rPr lang="zh-CN" altLang="en-US" sz="1600" dirty="0">
                <a:solidFill>
                  <a:srgbClr val="000000"/>
                </a:solidFill>
                <a:latin typeface="微软雅黑" panose="020B0503020204020204" pitchFamily="34" charset="-122"/>
                <a:ea typeface="微软雅黑" panose="020B0503020204020204" pitchFamily="34" charset="-122"/>
              </a:rPr>
              <a:t>项发明专利，</a:t>
            </a:r>
            <a:r>
              <a:rPr lang="en-US" altLang="zh-CN" sz="1600" dirty="0">
                <a:solidFill>
                  <a:srgbClr val="000000"/>
                </a:solidFill>
                <a:latin typeface="微软雅黑" panose="020B0503020204020204" pitchFamily="34" charset="-122"/>
                <a:ea typeface="微软雅黑" panose="020B0503020204020204" pitchFamily="34" charset="-122"/>
              </a:rPr>
              <a:t>2</a:t>
            </a:r>
            <a:r>
              <a:rPr lang="zh-CN" altLang="en-US" sz="1600" dirty="0">
                <a:solidFill>
                  <a:srgbClr val="000000"/>
                </a:solidFill>
                <a:latin typeface="微软雅黑" panose="020B0503020204020204" pitchFamily="34" charset="-122"/>
                <a:ea typeface="微软雅黑" panose="020B0503020204020204" pitchFamily="34" charset="-122"/>
              </a:rPr>
              <a:t>项软件著作权。部分专利权证书如下</a:t>
            </a:r>
            <a:r>
              <a:rPr lang="en-US" altLang="zh-CN" sz="1600" dirty="0">
                <a:solidFill>
                  <a:srgbClr val="000000"/>
                </a:solidFill>
                <a:latin typeface="微软雅黑" panose="020B0503020204020204" pitchFamily="34" charset="-122"/>
                <a:ea typeface="微软雅黑" panose="020B0503020204020204" pitchFamily="34" charset="-122"/>
              </a:rPr>
              <a:t>:</a:t>
            </a:r>
            <a:endParaRPr lang="zh-CN" altLang="en-US" sz="1600" dirty="0">
              <a:solidFill>
                <a:srgbClr val="000000"/>
              </a:solidFill>
              <a:latin typeface="微软雅黑" panose="020B0503020204020204" pitchFamily="34" charset="-122"/>
              <a:ea typeface="微软雅黑" panose="020B0503020204020204" pitchFamily="34" charset="-122"/>
            </a:endParaRPr>
          </a:p>
          <a:p>
            <a:pPr algn="just" defTabSz="685800" eaLnBrk="1" hangingPunct="1">
              <a:spcBef>
                <a:spcPts val="1200"/>
              </a:spcBef>
              <a:buClr>
                <a:schemeClr val="accent1"/>
              </a:buClr>
              <a:buSzPct val="60000"/>
              <a:buFont typeface="Wingdings 2" panose="05020102010507070707" pitchFamily="18" charset="2"/>
              <a:buNone/>
            </a:pPr>
            <a:r>
              <a:rPr lang="zh-CN" altLang="en-US" sz="1600" dirty="0">
                <a:solidFill>
                  <a:srgbClr val="000000"/>
                </a:solidFill>
                <a:latin typeface="微软雅黑" panose="020B0503020204020204" pitchFamily="34" charset="-122"/>
                <a:ea typeface="微软雅黑" panose="020B0503020204020204" pitchFamily="34" charset="-122"/>
              </a:rPr>
              <a:t>      So far, our company has successfully applied for </a:t>
            </a:r>
            <a:r>
              <a:rPr lang="en-US" altLang="zh-CN" sz="1600" dirty="0">
                <a:solidFill>
                  <a:srgbClr val="000000"/>
                </a:solidFill>
                <a:latin typeface="微软雅黑" panose="020B0503020204020204" pitchFamily="34" charset="-122"/>
                <a:ea typeface="微软雅黑" panose="020B0503020204020204" pitchFamily="34" charset="-122"/>
              </a:rPr>
              <a:t>21</a:t>
            </a:r>
            <a:r>
              <a:rPr lang="zh-CN" altLang="en-US" sz="1600" dirty="0">
                <a:solidFill>
                  <a:srgbClr val="000000"/>
                </a:solidFill>
                <a:latin typeface="微软雅黑" panose="020B0503020204020204" pitchFamily="34" charset="-122"/>
                <a:ea typeface="微软雅黑" panose="020B0503020204020204" pitchFamily="34" charset="-122"/>
              </a:rPr>
              <a:t> utility model patents, </a:t>
            </a:r>
            <a:r>
              <a:rPr lang="en-US" altLang="zh-CN" sz="1600" dirty="0">
                <a:solidFill>
                  <a:srgbClr val="000000"/>
                </a:solidFill>
                <a:latin typeface="微软雅黑" panose="020B0503020204020204" pitchFamily="34" charset="-122"/>
                <a:ea typeface="微软雅黑" panose="020B0503020204020204" pitchFamily="34" charset="-122"/>
              </a:rPr>
              <a:t>2</a:t>
            </a:r>
            <a:r>
              <a:rPr lang="zh-CN" altLang="en-US" sz="1600" dirty="0">
                <a:solidFill>
                  <a:srgbClr val="000000"/>
                </a:solidFill>
                <a:latin typeface="微软雅黑" panose="020B0503020204020204" pitchFamily="34" charset="-122"/>
                <a:ea typeface="微软雅黑" panose="020B0503020204020204" pitchFamily="34" charset="-122"/>
              </a:rPr>
              <a:t> invention patent and </a:t>
            </a:r>
            <a:r>
              <a:rPr lang="en-US" altLang="zh-CN" sz="1600" dirty="0">
                <a:solidFill>
                  <a:srgbClr val="000000"/>
                </a:solidFill>
                <a:latin typeface="微软雅黑" panose="020B0503020204020204" pitchFamily="34" charset="-122"/>
                <a:ea typeface="微软雅黑" panose="020B0503020204020204" pitchFamily="34" charset="-122"/>
              </a:rPr>
              <a:t>2</a:t>
            </a:r>
            <a:r>
              <a:rPr lang="zh-CN" altLang="en-US" sz="1600" dirty="0">
                <a:solidFill>
                  <a:srgbClr val="000000"/>
                </a:solidFill>
                <a:latin typeface="微软雅黑" panose="020B0503020204020204" pitchFamily="34" charset="-122"/>
                <a:ea typeface="微软雅黑" panose="020B0503020204020204" pitchFamily="34" charset="-122"/>
              </a:rPr>
              <a:t> software copyright.Some patent certificates are as follows: </a:t>
            </a:r>
          </a:p>
        </p:txBody>
      </p:sp>
      <p:pic>
        <p:nvPicPr>
          <p:cNvPr id="7173" name="图片 4"/>
          <p:cNvPicPr>
            <a:picLocks noChangeAspect="1"/>
          </p:cNvPicPr>
          <p:nvPr/>
        </p:nvPicPr>
        <p:blipFill>
          <a:blip r:embed="rId2"/>
          <a:stretch>
            <a:fillRect/>
          </a:stretch>
        </p:blipFill>
        <p:spPr>
          <a:xfrm>
            <a:off x="2644775" y="3282950"/>
            <a:ext cx="1887538" cy="2771775"/>
          </a:xfrm>
          <a:prstGeom prst="rect">
            <a:avLst/>
          </a:prstGeom>
          <a:noFill/>
          <a:ln w="9525">
            <a:noFill/>
          </a:ln>
        </p:spPr>
      </p:pic>
      <p:pic>
        <p:nvPicPr>
          <p:cNvPr id="7174" name="图片 6"/>
          <p:cNvPicPr>
            <a:picLocks noChangeAspect="1"/>
          </p:cNvPicPr>
          <p:nvPr/>
        </p:nvPicPr>
        <p:blipFill>
          <a:blip r:embed="rId3"/>
          <a:stretch>
            <a:fillRect/>
          </a:stretch>
        </p:blipFill>
        <p:spPr>
          <a:xfrm>
            <a:off x="4725988" y="3206750"/>
            <a:ext cx="2085975" cy="2924175"/>
          </a:xfrm>
          <a:prstGeom prst="rect">
            <a:avLst/>
          </a:prstGeom>
          <a:noFill/>
          <a:ln w="9525">
            <a:noFill/>
          </a:ln>
        </p:spPr>
      </p:pic>
      <p:pic>
        <p:nvPicPr>
          <p:cNvPr id="2" name="图片 1">
            <a:extLst>
              <a:ext uri="{FF2B5EF4-FFF2-40B4-BE49-F238E27FC236}">
                <a16:creationId xmlns:a16="http://schemas.microsoft.com/office/drawing/2014/main" id="{CE3CBB76-D423-74CC-A4F4-B8A72543CCB8}"/>
              </a:ext>
            </a:extLst>
          </p:cNvPr>
          <p:cNvPicPr>
            <a:picLocks noChangeAspect="1"/>
          </p:cNvPicPr>
          <p:nvPr/>
        </p:nvPicPr>
        <p:blipFill>
          <a:blip r:embed="rId4"/>
          <a:stretch>
            <a:fillRect/>
          </a:stretch>
        </p:blipFill>
        <p:spPr>
          <a:xfrm>
            <a:off x="298561" y="3282950"/>
            <a:ext cx="2044065" cy="2673985"/>
          </a:xfrm>
          <a:prstGeom prst="rect">
            <a:avLst/>
          </a:prstGeom>
        </p:spPr>
      </p:pic>
      <p:pic>
        <p:nvPicPr>
          <p:cNvPr id="3" name="Picture 2" descr="C:\Users\Administrator\AppData\Roaming\Foxmail7\Temp-5856-20181026075042\Attach\智能上料控制著作权 证书..jpg">
            <a:extLst>
              <a:ext uri="{FF2B5EF4-FFF2-40B4-BE49-F238E27FC236}">
                <a16:creationId xmlns:a16="http://schemas.microsoft.com/office/drawing/2014/main" id="{8EB702C7-93E6-77DB-CD08-33C03F29434E}"/>
              </a:ext>
            </a:extLst>
          </p:cNvPr>
          <p:cNvPicPr>
            <a:picLocks noChangeAspect="1"/>
          </p:cNvPicPr>
          <p:nvPr/>
        </p:nvPicPr>
        <p:blipFill>
          <a:blip r:embed="rId5"/>
          <a:stretch>
            <a:fillRect/>
          </a:stretch>
        </p:blipFill>
        <p:spPr>
          <a:xfrm>
            <a:off x="7005638" y="3243553"/>
            <a:ext cx="2111366" cy="2811172"/>
          </a:xfrm>
          <a:prstGeom prst="rect">
            <a:avLst/>
          </a:prstGeom>
          <a:noFill/>
          <a:ln w="9525">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p:nvPr/>
        </p:nvSpPr>
        <p:spPr>
          <a:xfrm>
            <a:off x="4163372" y="822423"/>
            <a:ext cx="4497187" cy="768350"/>
          </a:xfrm>
          <a:prstGeom prst="rect">
            <a:avLst/>
          </a:prstGeom>
          <a:noFill/>
          <a:ln w="9525">
            <a:noFill/>
          </a:ln>
        </p:spPr>
        <p:txBody>
          <a:bodyPr wrap="square">
            <a:spAutoFit/>
          </a:bodyPr>
          <a:lstStyle/>
          <a:p>
            <a:pPr algn="ctr" eaLnBrk="1" hangingPunct="1">
              <a:buFont typeface="Arial" panose="020B0604020202020204" pitchFamily="34" charset="0"/>
              <a:buNone/>
              <a:defRPr/>
            </a:pPr>
            <a:r>
              <a:rPr lang="zh-CN" sz="1600" b="1" noProof="1">
                <a:latin typeface="微软雅黑" panose="020B0503020204020204" pitchFamily="34" charset="-122"/>
                <a:ea typeface="微软雅黑" panose="020B0503020204020204" pitchFamily="34" charset="-122"/>
                <a:sym typeface="Arial" panose="020B0604020202020204" pitchFamily="34" charset="0"/>
              </a:rPr>
              <a:t>冰箱能耗贴、装饰贴自动贴附</a:t>
            </a:r>
          </a:p>
          <a:p>
            <a:pPr algn="ctr" eaLnBrk="1" hangingPunct="1">
              <a:buClrTx/>
              <a:buSzTx/>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Refrigerator energy consumption stickers, decorative stickers automatically attached</a:t>
            </a:r>
          </a:p>
        </p:txBody>
      </p:sp>
      <p:pic>
        <p:nvPicPr>
          <p:cNvPr id="4" name="图片 3"/>
          <p:cNvPicPr>
            <a:picLocks noChangeAspect="1"/>
          </p:cNvPicPr>
          <p:nvPr/>
        </p:nvPicPr>
        <p:blipFill>
          <a:blip r:embed="rId2"/>
          <a:stretch>
            <a:fillRect/>
          </a:stretch>
        </p:blipFill>
        <p:spPr>
          <a:xfrm>
            <a:off x="298094" y="3704253"/>
            <a:ext cx="1654653" cy="2593679"/>
          </a:xfrm>
          <a:prstGeom prst="rect">
            <a:avLst/>
          </a:prstGeom>
          <a:effectLst>
            <a:softEdge rad="63500"/>
          </a:effectLst>
        </p:spPr>
      </p:pic>
      <p:pic>
        <p:nvPicPr>
          <p:cNvPr id="6" name="图片 5"/>
          <p:cNvPicPr>
            <a:picLocks noChangeAspect="1"/>
          </p:cNvPicPr>
          <p:nvPr/>
        </p:nvPicPr>
        <p:blipFill>
          <a:blip r:embed="rId3"/>
          <a:stretch>
            <a:fillRect/>
          </a:stretch>
        </p:blipFill>
        <p:spPr>
          <a:xfrm>
            <a:off x="4095682" y="3703942"/>
            <a:ext cx="4954130" cy="2491274"/>
          </a:xfrm>
          <a:prstGeom prst="rect">
            <a:avLst/>
          </a:prstGeom>
          <a:effectLst>
            <a:softEdge rad="63500"/>
          </a:effectLst>
        </p:spPr>
      </p:pic>
      <p:sp>
        <p:nvSpPr>
          <p:cNvPr id="8" name="文本框 7"/>
          <p:cNvSpPr txBox="1">
            <a:spLocks noChangeArrowheads="1"/>
          </p:cNvSpPr>
          <p:nvPr/>
        </p:nvSpPr>
        <p:spPr bwMode="auto">
          <a:xfrm>
            <a:off x="4055083" y="1755259"/>
            <a:ext cx="4441258" cy="1600438"/>
          </a:xfrm>
          <a:prstGeom prst="rect">
            <a:avLst/>
          </a:prstGeom>
          <a:noFill/>
          <a:ln w="9525">
            <a:noFill/>
            <a:miter lim="800000"/>
          </a:ln>
        </p:spPr>
        <p:txBody>
          <a:bodyPr wrap="square">
            <a:spAutoFit/>
          </a:bodyPr>
          <a:lstStyle/>
          <a:p>
            <a:r>
              <a:rPr lang="zh-CN" altLang="en-US" sz="1400" dirty="0">
                <a:latin typeface="微软雅黑" panose="020B0503020204020204" pitchFamily="34" charset="-122"/>
                <a:ea typeface="微软雅黑" panose="020B0503020204020204" pitchFamily="34" charset="-122"/>
              </a:rPr>
              <a:t>项目描述：</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设备主要应用于冰箱门能耗贴、装饰贴贴附：包含 能耗贴打印模组、装饰贴剥离模组、视觉引导模组、标签吸附治具、冰箱导向和定位等，设备</a:t>
            </a:r>
            <a:r>
              <a:rPr lang="zh-CN" sz="1400" dirty="0">
                <a:latin typeface="微软雅黑" panose="020B0503020204020204" pitchFamily="34" charset="-122"/>
                <a:ea typeface="微软雅黑" panose="020B0503020204020204" pitchFamily="34" charset="-122"/>
              </a:rPr>
              <a:t>采用</a:t>
            </a:r>
            <a:r>
              <a:rPr lang="zh-CN" altLang="en-US" sz="1400" dirty="0">
                <a:latin typeface="微软雅黑" panose="020B0503020204020204" pitchFamily="34" charset="-122"/>
                <a:ea typeface="微软雅黑" panose="020B0503020204020204" pitchFamily="34" charset="-122"/>
              </a:rPr>
              <a:t>视觉相机做机器人运动引导</a:t>
            </a:r>
            <a:r>
              <a:rPr lang="zh-CN" sz="1400" dirty="0">
                <a:latin typeface="微软雅黑" panose="020B0503020204020204" pitchFamily="34" charset="-122"/>
                <a:ea typeface="微软雅黑" panose="020B0503020204020204" pitchFamily="34" charset="-122"/>
              </a:rPr>
              <a:t>，配合</a:t>
            </a:r>
            <a:r>
              <a:rPr lang="zh-CN" altLang="en-US" sz="1400" dirty="0">
                <a:latin typeface="微软雅黑" panose="020B0503020204020204" pitchFamily="34" charset="-122"/>
                <a:ea typeface="微软雅黑" panose="020B0503020204020204" pitchFamily="34" charset="-122"/>
              </a:rPr>
              <a:t>两台协作机器人灵活调整位置角度，准确的将能耗贴附到冰箱前门上，装饰贴治具同时取多片标贴，提高贴附效率：</a:t>
            </a:r>
          </a:p>
        </p:txBody>
      </p:sp>
      <p:pic>
        <p:nvPicPr>
          <p:cNvPr id="10" name="图片 9"/>
          <p:cNvPicPr>
            <a:picLocks noChangeAspect="1"/>
          </p:cNvPicPr>
          <p:nvPr/>
        </p:nvPicPr>
        <p:blipFill>
          <a:blip r:embed="rId4"/>
          <a:stretch>
            <a:fillRect/>
          </a:stretch>
        </p:blipFill>
        <p:spPr>
          <a:xfrm>
            <a:off x="483441" y="1206598"/>
            <a:ext cx="2698148" cy="2240703"/>
          </a:xfrm>
          <a:prstGeom prst="rect">
            <a:avLst/>
          </a:prstGeom>
          <a:effectLst>
            <a:softEdge rad="63500"/>
          </a:effectLst>
        </p:spPr>
      </p:pic>
      <p:pic>
        <p:nvPicPr>
          <p:cNvPr id="11" name="图片 10"/>
          <p:cNvPicPr>
            <a:picLocks noChangeAspect="1"/>
          </p:cNvPicPr>
          <p:nvPr/>
        </p:nvPicPr>
        <p:blipFill>
          <a:blip r:embed="rId5"/>
          <a:stretch>
            <a:fillRect/>
          </a:stretch>
        </p:blipFill>
        <p:spPr>
          <a:xfrm>
            <a:off x="2108086" y="3704253"/>
            <a:ext cx="1946997" cy="2593679"/>
          </a:xfrm>
          <a:prstGeom prst="rect">
            <a:avLst/>
          </a:prstGeom>
          <a:effectLst>
            <a:softEdge rad="6350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03005" y="836641"/>
            <a:ext cx="4152956" cy="337185"/>
          </a:xfrm>
          <a:prstGeom prst="rect">
            <a:avLst/>
          </a:prstGeom>
          <a:noFill/>
          <a:ln w="9525">
            <a:noFill/>
          </a:ln>
        </p:spPr>
        <p:txBody>
          <a:bodyPr wrap="square">
            <a:spAutoFit/>
          </a:bodyPr>
          <a:lstStyle>
            <a:defPPr>
              <a:defRPr lang="zh-CN"/>
            </a:defPPr>
            <a:lvl1pPr algn="ctr" eaLnBrk="1" hangingPunct="1">
              <a:buFont typeface="Arial" panose="020B0604020202020204" pitchFamily="34" charset="0"/>
              <a:defRPr sz="1600" b="1">
                <a:latin typeface="微软雅黑" panose="020B0503020204020204" pitchFamily="34" charset="-122"/>
                <a:ea typeface="微软雅黑" panose="020B0503020204020204" pitchFamily="34" charset="-122"/>
              </a:defRPr>
            </a:lvl1pPr>
          </a:lstStyle>
          <a:p>
            <a:pPr algn="ctr">
              <a:buClrTx/>
              <a:buSzTx/>
              <a:defRPr/>
            </a:pPr>
            <a:r>
              <a:rPr lang="zh-CN"/>
              <a:t>洗碗机内胆、门衬自动烘烤线</a:t>
            </a:r>
          </a:p>
        </p:txBody>
      </p:sp>
      <p:sp>
        <p:nvSpPr>
          <p:cNvPr id="6" name="文本框 5"/>
          <p:cNvSpPr txBox="1"/>
          <p:nvPr/>
        </p:nvSpPr>
        <p:spPr>
          <a:xfrm>
            <a:off x="444915" y="1175246"/>
            <a:ext cx="5686149" cy="306705"/>
          </a:xfrm>
          <a:prstGeom prst="rect">
            <a:avLst/>
          </a:prstGeom>
          <a:noFill/>
          <a:ln w="9525">
            <a:noFill/>
          </a:ln>
        </p:spPr>
        <p:txBody>
          <a:bodyPr wrap="square">
            <a:spAutoFit/>
          </a:bodyPr>
          <a:lstStyle>
            <a:defPPr>
              <a:defRPr lang="zh-CN"/>
            </a:defPPr>
            <a:lvl1pPr algn="ctr" eaLnBrk="1" hangingPunct="1">
              <a:buFont typeface="Arial" panose="020B0604020202020204" pitchFamily="34" charset="0"/>
              <a:defRPr sz="1600" b="1">
                <a:latin typeface="微软雅黑" panose="020B0503020204020204" pitchFamily="34" charset="-122"/>
                <a:ea typeface="微软雅黑" panose="020B0503020204020204" pitchFamily="34" charset="-122"/>
              </a:defRPr>
            </a:lvl1pPr>
          </a:lstStyle>
          <a:p>
            <a:pPr algn="ctr">
              <a:buClrTx/>
              <a:buSzTx/>
              <a:defRPr/>
            </a:pPr>
            <a:r>
              <a:rPr lang="en-US" altLang="zh-CN" sz="1400" b="0"/>
              <a:t>Dishwasher  Door Jamb&amp;Inner shell Auto Drying Line</a:t>
            </a:r>
          </a:p>
        </p:txBody>
      </p:sp>
      <p:sp>
        <p:nvSpPr>
          <p:cNvPr id="7" name="文本框 8"/>
          <p:cNvSpPr txBox="1">
            <a:spLocks noChangeArrowheads="1"/>
          </p:cNvSpPr>
          <p:nvPr/>
        </p:nvSpPr>
        <p:spPr bwMode="auto">
          <a:xfrm>
            <a:off x="403005" y="1598593"/>
            <a:ext cx="5762125" cy="1061829"/>
          </a:xfrm>
          <a:prstGeom prst="rect">
            <a:avLst/>
          </a:prstGeom>
          <a:noFill/>
          <a:ln w="9525">
            <a:noFill/>
            <a:miter lim="800000"/>
          </a:ln>
        </p:spPr>
        <p:txBody>
          <a:bodyPr wrap="square">
            <a:spAutoFit/>
          </a:bodyPr>
          <a:lstStyle/>
          <a:p>
            <a:pPr>
              <a:lnSpc>
                <a:spcPct val="150000"/>
              </a:lnSpc>
            </a:pPr>
            <a:r>
              <a:rPr lang="zh-CN" altLang="en-US" sz="1400" dirty="0">
                <a:latin typeface="微软雅黑" panose="020B0503020204020204" pitchFamily="34" charset="-122"/>
                <a:ea typeface="微软雅黑" panose="020B0503020204020204" pitchFamily="34" charset="-122"/>
              </a:rPr>
              <a:t>项目描述：</a:t>
            </a:r>
            <a:endParaRPr lang="en-US" altLang="zh-CN" sz="1400" dirty="0">
              <a:latin typeface="微软雅黑" panose="020B0503020204020204" pitchFamily="34" charset="-122"/>
              <a:ea typeface="微软雅黑" panose="020B0503020204020204" pitchFamily="34" charset="-122"/>
            </a:endParaRPr>
          </a:p>
          <a:p>
            <a:r>
              <a:rPr lang="zh-CN" altLang="en-US" sz="1400">
                <a:latin typeface="微软雅黑" panose="020B0503020204020204" pitchFamily="34" charset="-122"/>
                <a:ea typeface="微软雅黑" panose="020B0503020204020204" pitchFamily="34" charset="-122"/>
              </a:rPr>
              <a:t>线体应用于洗碗机内胆、门衬等钣金贴附消音沥青的工序。功能包含自动加热、抚平沥青、压装分配器、自动下料等。</a:t>
            </a:r>
            <a:endParaRPr lang="en-US" altLang="zh-CN" sz="1400">
              <a:latin typeface="微软雅黑" panose="020B0503020204020204" pitchFamily="34" charset="-122"/>
              <a:ea typeface="微软雅黑" panose="020B0503020204020204" pitchFamily="34" charset="-122"/>
            </a:endParaRPr>
          </a:p>
          <a:p>
            <a:r>
              <a:rPr lang="zh-CN" altLang="en-US" sz="1400">
                <a:latin typeface="微软雅黑" panose="020B0503020204020204" pitchFamily="34" charset="-122"/>
                <a:ea typeface="微软雅黑" panose="020B0503020204020204" pitchFamily="34" charset="-122"/>
              </a:rPr>
              <a:t>线体加热应用定向短波热辐射技术，相对传统加热方式更加节能高效。</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2887" t="4410" r="8453" b="12566"/>
          <a:stretch>
            <a:fillRect/>
          </a:stretch>
        </p:blipFill>
        <p:spPr>
          <a:xfrm>
            <a:off x="444829" y="3417154"/>
            <a:ext cx="5632120" cy="2966688"/>
          </a:xfrm>
          <a:prstGeom prst="rect">
            <a:avLst/>
          </a:prstGeom>
          <a:effectLst>
            <a:softEdge rad="63500"/>
          </a:effectLst>
        </p:spPr>
      </p:pic>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l="5962" t="48236" b="15682"/>
          <a:stretch>
            <a:fillRect/>
          </a:stretch>
        </p:blipFill>
        <p:spPr>
          <a:xfrm>
            <a:off x="6508776" y="875160"/>
            <a:ext cx="2446122" cy="1668577"/>
          </a:xfrm>
          <a:prstGeom prst="rect">
            <a:avLst/>
          </a:prstGeom>
          <a:effectLst>
            <a:softEdge rad="63500"/>
          </a:effectLst>
        </p:spPr>
      </p:pic>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l="26832" b="22048"/>
          <a:stretch>
            <a:fillRect/>
          </a:stretch>
        </p:blipFill>
        <p:spPr>
          <a:xfrm>
            <a:off x="6508776" y="2705662"/>
            <a:ext cx="2446122" cy="1485338"/>
          </a:xfrm>
          <a:prstGeom prst="rect">
            <a:avLst/>
          </a:prstGeom>
          <a:effectLst>
            <a:softEdge rad="63500"/>
          </a:effectLst>
        </p:spPr>
      </p:pic>
      <p:pic>
        <p:nvPicPr>
          <p:cNvPr id="12" name="图片 11"/>
          <p:cNvPicPr>
            <a:picLocks noChangeAspect="1"/>
          </p:cNvPicPr>
          <p:nvPr/>
        </p:nvPicPr>
        <p:blipFill rotWithShape="1">
          <a:blip r:embed="rId6" cstate="print">
            <a:extLst>
              <a:ext uri="{28A0092B-C50C-407E-A947-70E740481C1C}">
                <a14:useLocalDpi xmlns:a14="http://schemas.microsoft.com/office/drawing/2010/main" val="0"/>
              </a:ext>
            </a:extLst>
          </a:blip>
          <a:srcRect l="586" t="27970" r="776" b="32771"/>
          <a:stretch>
            <a:fillRect/>
          </a:stretch>
        </p:blipFill>
        <p:spPr>
          <a:xfrm>
            <a:off x="6508776" y="4562475"/>
            <a:ext cx="2446122" cy="1741992"/>
          </a:xfrm>
          <a:prstGeom prst="rect">
            <a:avLst/>
          </a:prstGeom>
          <a:effectLst>
            <a:softEdge rad="635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p:nvPr/>
        </p:nvSpPr>
        <p:spPr>
          <a:xfrm>
            <a:off x="3670823" y="895178"/>
            <a:ext cx="4497187" cy="553085"/>
          </a:xfrm>
          <a:prstGeom prst="rect">
            <a:avLst/>
          </a:prstGeom>
          <a:noFill/>
          <a:ln w="9525">
            <a:noFill/>
          </a:ln>
        </p:spPr>
        <p:txBody>
          <a:bodyPr wrap="square">
            <a:spAutoFit/>
          </a:bodyPr>
          <a:lstStyle/>
          <a:p>
            <a:pPr algn="ctr" eaLnBrk="1" hangingPunct="1">
              <a:buFont typeface="Arial" panose="020B0604020202020204" pitchFamily="34" charset="0"/>
              <a:buNone/>
              <a:defRPr/>
            </a:pP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空调</a:t>
            </a:r>
            <a:r>
              <a:rPr lang="zh-CN" sz="1600" b="1" noProof="1">
                <a:latin typeface="微软雅黑" panose="020B0503020204020204" pitchFamily="34" charset="-122"/>
                <a:ea typeface="微软雅黑" panose="020B0503020204020204" pitchFamily="34" charset="-122"/>
                <a:sym typeface="Arial" panose="020B0604020202020204" pitchFamily="34" charset="0"/>
              </a:rPr>
              <a:t>条码贴附设备</a:t>
            </a:r>
          </a:p>
          <a:p>
            <a:pPr algn="ctr" eaLnBrk="1" hangingPunct="1">
              <a:buClrTx/>
              <a:buSzTx/>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Air conditioner Flow tray Automatic barcode</a:t>
            </a:r>
          </a:p>
        </p:txBody>
      </p:sp>
      <p:pic>
        <p:nvPicPr>
          <p:cNvPr id="2" name="图片 1"/>
          <p:cNvPicPr>
            <a:picLocks noChangeAspect="1"/>
          </p:cNvPicPr>
          <p:nvPr/>
        </p:nvPicPr>
        <p:blipFill>
          <a:blip r:embed="rId2"/>
          <a:stretch>
            <a:fillRect/>
          </a:stretch>
        </p:blipFill>
        <p:spPr>
          <a:xfrm>
            <a:off x="198120" y="1263650"/>
            <a:ext cx="2822575" cy="2223770"/>
          </a:xfrm>
          <a:prstGeom prst="rect">
            <a:avLst/>
          </a:prstGeom>
          <a:effectLst>
            <a:softEdge rad="63500"/>
          </a:effectLst>
        </p:spPr>
      </p:pic>
      <p:pic>
        <p:nvPicPr>
          <p:cNvPr id="3" name="图片 2"/>
          <p:cNvPicPr>
            <a:picLocks noChangeAspect="1"/>
          </p:cNvPicPr>
          <p:nvPr/>
        </p:nvPicPr>
        <p:blipFill>
          <a:blip r:embed="rId3"/>
          <a:stretch>
            <a:fillRect/>
          </a:stretch>
        </p:blipFill>
        <p:spPr>
          <a:xfrm>
            <a:off x="4115435" y="3031443"/>
            <a:ext cx="4052575" cy="3247438"/>
          </a:xfrm>
          <a:prstGeom prst="rect">
            <a:avLst/>
          </a:prstGeom>
          <a:effectLst>
            <a:softEdge rad="63500"/>
          </a:effectLst>
        </p:spPr>
      </p:pic>
      <p:sp>
        <p:nvSpPr>
          <p:cNvPr id="29699" name="文本框 8"/>
          <p:cNvSpPr txBox="1">
            <a:spLocks noChangeArrowheads="1"/>
          </p:cNvSpPr>
          <p:nvPr/>
        </p:nvSpPr>
        <p:spPr bwMode="auto">
          <a:xfrm>
            <a:off x="3670869" y="1660862"/>
            <a:ext cx="4441258" cy="1168400"/>
          </a:xfrm>
          <a:prstGeom prst="rect">
            <a:avLst/>
          </a:prstGeom>
          <a:noFill/>
          <a:ln w="9525">
            <a:noFill/>
            <a:miter lim="800000"/>
          </a:ln>
        </p:spPr>
        <p:txBody>
          <a:bodyPr wrap="square">
            <a:spAutoFit/>
          </a:bodyPr>
          <a:lstStyle/>
          <a:p>
            <a:r>
              <a:rPr lang="zh-CN" altLang="en-US" sz="1400" dirty="0">
                <a:latin typeface="微软雅黑" panose="020B0503020204020204" pitchFamily="34" charset="-122"/>
                <a:ea typeface="微软雅黑" panose="020B0503020204020204" pitchFamily="34" charset="-122"/>
              </a:rPr>
              <a:t>项目描述：</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线体主要应用于空调流转托盘的条码贴附：包含</a:t>
            </a:r>
            <a:r>
              <a:rPr lang="zh-CN" sz="1400" dirty="0">
                <a:latin typeface="微软雅黑" panose="020B0503020204020204" pitchFamily="34" charset="-122"/>
                <a:ea typeface="微软雅黑" panose="020B0503020204020204" pitchFamily="34" charset="-122"/>
              </a:rPr>
              <a:t>自动在</a:t>
            </a:r>
            <a:r>
              <a:rPr lang="en-US" altLang="zh-CN" sz="1400" dirty="0">
                <a:latin typeface="微软雅黑" panose="020B0503020204020204" pitchFamily="34" charset="-122"/>
                <a:ea typeface="微软雅黑" panose="020B0503020204020204" pitchFamily="34" charset="-122"/>
              </a:rPr>
              <a:t>MES</a:t>
            </a:r>
            <a:r>
              <a:rPr lang="zh-CN" altLang="en-US" sz="1400" dirty="0">
                <a:latin typeface="微软雅黑" panose="020B0503020204020204" pitchFamily="34" charset="-122"/>
                <a:ea typeface="微软雅黑" panose="020B0503020204020204" pitchFamily="34" charset="-122"/>
              </a:rPr>
              <a:t>中提取生产型号，自动生成标签打印模板，吸附，校正，贴附，捋平，扫码等机构；解决了传统人工贴附的歪斜问题；</a:t>
            </a:r>
          </a:p>
        </p:txBody>
      </p:sp>
      <p:pic>
        <p:nvPicPr>
          <p:cNvPr id="4" name="图片 3"/>
          <p:cNvPicPr>
            <a:picLocks noChangeAspect="1"/>
          </p:cNvPicPr>
          <p:nvPr/>
        </p:nvPicPr>
        <p:blipFill>
          <a:blip r:embed="rId4"/>
          <a:stretch>
            <a:fillRect/>
          </a:stretch>
        </p:blipFill>
        <p:spPr>
          <a:xfrm>
            <a:off x="198120" y="3545205"/>
            <a:ext cx="3434715" cy="2961005"/>
          </a:xfrm>
          <a:prstGeom prst="rect">
            <a:avLst/>
          </a:prstGeom>
          <a:effectLst>
            <a:softEdge rad="63500"/>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文本框 2"/>
          <p:cNvSpPr txBox="1">
            <a:spLocks noChangeArrowheads="1"/>
          </p:cNvSpPr>
          <p:nvPr/>
        </p:nvSpPr>
        <p:spPr bwMode="auto">
          <a:xfrm>
            <a:off x="4667157" y="712572"/>
            <a:ext cx="4381500" cy="553085"/>
          </a:xfrm>
          <a:prstGeom prst="rect">
            <a:avLst/>
          </a:prstGeom>
          <a:noFill/>
          <a:ln w="9525">
            <a:noFill/>
            <a:miter lim="800000"/>
          </a:ln>
        </p:spPr>
        <p:txBody>
          <a:bodyPr wrap="square">
            <a:spAutoFit/>
          </a:bodyPr>
          <a:lstStyle/>
          <a:p>
            <a:pPr algn="ctr" eaLnBrk="1" hangingPunct="1">
              <a:buClrTx/>
              <a:buSzTx/>
              <a:buFont typeface="Arial" panose="020B0604020202020204" pitchFamily="34" charset="0"/>
              <a:defRPr/>
            </a:pPr>
            <a:r>
              <a:rPr lang="zh-CN" sz="1600" b="1">
                <a:latin typeface="微软雅黑" panose="020B0503020204020204" pitchFamily="34" charset="-122"/>
                <a:ea typeface="微软雅黑" panose="020B0503020204020204" pitchFamily="34" charset="-122"/>
              </a:rPr>
              <a:t>LG洗碗机分配器组装测试线</a:t>
            </a:r>
          </a:p>
          <a:p>
            <a:pPr algn="ctr" eaLnBrk="1" hangingPunct="1">
              <a:buClrTx/>
              <a:buSzTx/>
              <a:buFont typeface="Arial" panose="020B0604020202020204" pitchFamily="34" charset="0"/>
              <a:defRPr/>
            </a:pPr>
            <a:r>
              <a:rPr lang="en-US" altLang="zh-CN" sz="1400">
                <a:latin typeface="微软雅黑" panose="020B0503020204020204" pitchFamily="34" charset="-122"/>
                <a:ea typeface="微软雅黑" panose="020B0503020204020204" pitchFamily="34" charset="-122"/>
              </a:rPr>
              <a:t>Dishwasher dispenser assembly test line</a:t>
            </a:r>
          </a:p>
        </p:txBody>
      </p:sp>
      <p:sp>
        <p:nvSpPr>
          <p:cNvPr id="29699" name="文本框 8"/>
          <p:cNvSpPr txBox="1">
            <a:spLocks noChangeArrowheads="1"/>
          </p:cNvSpPr>
          <p:nvPr/>
        </p:nvSpPr>
        <p:spPr bwMode="auto">
          <a:xfrm>
            <a:off x="4254500" y="1459865"/>
            <a:ext cx="4673600" cy="1168400"/>
          </a:xfrm>
          <a:prstGeom prst="rect">
            <a:avLst/>
          </a:prstGeom>
          <a:noFill/>
          <a:ln w="9525">
            <a:noFill/>
            <a:miter lim="800000"/>
          </a:ln>
        </p:spPr>
        <p:txBody>
          <a:bodyPr wrap="square">
            <a:spAutoFit/>
          </a:bodyPr>
          <a:lstStyle/>
          <a:p>
            <a:r>
              <a:rPr lang="zh-CN" altLang="en-US" sz="1400" dirty="0">
                <a:latin typeface="微软雅黑" panose="020B0503020204020204" pitchFamily="34" charset="-122"/>
                <a:ea typeface="微软雅黑" panose="020B0503020204020204" pitchFamily="34" charset="-122"/>
              </a:rPr>
              <a:t>项目描述：</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线体主要应用于洗碗机洗涤剂分配器的</a:t>
            </a:r>
            <a:r>
              <a:rPr lang="zh-CN" sz="1400" dirty="0">
                <a:latin typeface="微软雅黑" panose="020B0503020204020204" pitchFamily="34" charset="-122"/>
                <a:ea typeface="微软雅黑" panose="020B0503020204020204" pitchFamily="34" charset="-122"/>
              </a:rPr>
              <a:t>热板焊接，压铆，热铆，气密测试，尺寸检查，干簧管测试，自动贴标，机器人自动上下料，测试数据和外观检测图片上传</a:t>
            </a:r>
            <a:r>
              <a:rPr lang="en-US" altLang="zh-CN" sz="1400" dirty="0">
                <a:latin typeface="微软雅黑" panose="020B0503020204020204" pitchFamily="34" charset="-122"/>
                <a:ea typeface="微软雅黑" panose="020B0503020204020204" pitchFamily="34" charset="-122"/>
              </a:rPr>
              <a:t>MES</a:t>
            </a:r>
            <a:r>
              <a:rPr lang="zh-CN" altLang="en-US" sz="1400" dirty="0">
                <a:latin typeface="微软雅黑" panose="020B0503020204020204" pitchFamily="34" charset="-122"/>
                <a:ea typeface="微软雅黑" panose="020B0503020204020204" pitchFamily="34" charset="-122"/>
              </a:rPr>
              <a:t>，</a:t>
            </a:r>
            <a:r>
              <a:rPr lang="zh-CN" sz="1400" dirty="0">
                <a:latin typeface="微软雅黑" panose="020B0503020204020204" pitchFamily="34" charset="-122"/>
                <a:ea typeface="微软雅黑" panose="020B0503020204020204" pitchFamily="34" charset="-122"/>
              </a:rPr>
              <a:t>节省</a:t>
            </a:r>
            <a:r>
              <a:rPr lang="en-US" altLang="zh-CN" sz="1400" dirty="0">
                <a:latin typeface="微软雅黑" panose="020B0503020204020204" pitchFamily="34" charset="-122"/>
                <a:ea typeface="微软雅黑" panose="020B0503020204020204" pitchFamily="34" charset="-122"/>
              </a:rPr>
              <a:t>6</a:t>
            </a:r>
            <a:r>
              <a:rPr lang="zh-CN" altLang="en-US" sz="1400" dirty="0">
                <a:latin typeface="微软雅黑" panose="020B0503020204020204" pitchFamily="34" charset="-122"/>
                <a:ea typeface="微软雅黑" panose="020B0503020204020204" pitchFamily="34" charset="-122"/>
              </a:rPr>
              <a:t>人，实现了装配的稳定性和可追溯性。</a:t>
            </a:r>
          </a:p>
        </p:txBody>
      </p:sp>
      <p:pic>
        <p:nvPicPr>
          <p:cNvPr id="2" name="图片 1"/>
          <p:cNvPicPr>
            <a:picLocks noChangeAspect="1"/>
          </p:cNvPicPr>
          <p:nvPr/>
        </p:nvPicPr>
        <p:blipFill>
          <a:blip r:embed="rId2"/>
          <a:stretch>
            <a:fillRect/>
          </a:stretch>
        </p:blipFill>
        <p:spPr>
          <a:xfrm>
            <a:off x="545465" y="827405"/>
            <a:ext cx="2373630" cy="1669415"/>
          </a:xfrm>
          <a:prstGeom prst="rect">
            <a:avLst/>
          </a:prstGeom>
          <a:effectLst>
            <a:softEdge rad="63500"/>
          </a:effectLst>
        </p:spPr>
      </p:pic>
      <p:pic>
        <p:nvPicPr>
          <p:cNvPr id="8" name="图片 7"/>
          <p:cNvPicPr>
            <a:picLocks noChangeAspect="1"/>
          </p:cNvPicPr>
          <p:nvPr/>
        </p:nvPicPr>
        <p:blipFill>
          <a:blip r:embed="rId3"/>
          <a:stretch>
            <a:fillRect/>
          </a:stretch>
        </p:blipFill>
        <p:spPr>
          <a:xfrm>
            <a:off x="4249420" y="3091180"/>
            <a:ext cx="4630420" cy="3241040"/>
          </a:xfrm>
          <a:prstGeom prst="rect">
            <a:avLst/>
          </a:prstGeom>
          <a:effectLst>
            <a:softEdge rad="63500"/>
          </a:effectLst>
        </p:spPr>
      </p:pic>
      <p:pic>
        <p:nvPicPr>
          <p:cNvPr id="9" name="图片 8"/>
          <p:cNvPicPr>
            <a:picLocks noChangeAspect="1"/>
          </p:cNvPicPr>
          <p:nvPr/>
        </p:nvPicPr>
        <p:blipFill>
          <a:blip r:embed="rId4"/>
          <a:stretch>
            <a:fillRect/>
          </a:stretch>
        </p:blipFill>
        <p:spPr>
          <a:xfrm>
            <a:off x="545465" y="4116070"/>
            <a:ext cx="3162300" cy="2215515"/>
          </a:xfrm>
          <a:prstGeom prst="rect">
            <a:avLst/>
          </a:prstGeom>
          <a:effectLst>
            <a:softEdge rad="63500"/>
          </a:effectLst>
        </p:spPr>
      </p:pic>
      <p:pic>
        <p:nvPicPr>
          <p:cNvPr id="10" name="图片 9"/>
          <p:cNvPicPr>
            <a:picLocks noChangeAspect="1"/>
          </p:cNvPicPr>
          <p:nvPr/>
        </p:nvPicPr>
        <p:blipFill>
          <a:blip r:embed="rId5"/>
          <a:stretch>
            <a:fillRect/>
          </a:stretch>
        </p:blipFill>
        <p:spPr>
          <a:xfrm>
            <a:off x="580390" y="2583180"/>
            <a:ext cx="1565910" cy="1446530"/>
          </a:xfrm>
          <a:prstGeom prst="rect">
            <a:avLst/>
          </a:prstGeom>
          <a:effectLst>
            <a:softEdge rad="31750"/>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Text Box 6"/>
          <p:cNvSpPr txBox="1"/>
          <p:nvPr/>
        </p:nvSpPr>
        <p:spPr>
          <a:xfrm>
            <a:off x="4492625" y="684213"/>
            <a:ext cx="4362450" cy="768350"/>
          </a:xfrm>
          <a:prstGeom prst="rect">
            <a:avLst/>
          </a:prstGeom>
          <a:noFill/>
          <a:ln w="9525">
            <a:noFill/>
          </a:ln>
        </p:spPr>
        <p:txBody>
          <a:bodyPr>
            <a:spAutoFit/>
          </a:bodyPr>
          <a:lstStyle/>
          <a:p>
            <a:pPr algn="ctr" eaLnBrk="1" hangingPunct="1">
              <a:buClrTx/>
              <a:buSzTx/>
              <a:buFont typeface="Arial" panose="020B0604020202020204" pitchFamily="34" charset="0"/>
              <a:buNone/>
              <a:defRPr/>
            </a:pPr>
            <a:r>
              <a:rPr lang="zh-CN" sz="1600" b="1" noProof="1">
                <a:latin typeface="微软雅黑" panose="020B0503020204020204" pitchFamily="34" charset="-122"/>
                <a:ea typeface="微软雅黑" panose="020B0503020204020204" pitchFamily="34" charset="-122"/>
                <a:sym typeface="Arial" panose="020B0604020202020204" pitchFamily="34" charset="0"/>
              </a:rPr>
              <a:t>三星净水阀自动组装检测设备</a:t>
            </a:r>
          </a:p>
          <a:p>
            <a:pPr algn="ctr" eaLnBrk="1" hangingPunct="1">
              <a:buClrTx/>
              <a:buSzTx/>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Samsung water purification valve automatic assembly testing machine</a:t>
            </a:r>
          </a:p>
        </p:txBody>
      </p:sp>
      <p:sp>
        <p:nvSpPr>
          <p:cNvPr id="36870" name="Text Box 7"/>
          <p:cNvSpPr txBox="1">
            <a:spLocks noChangeArrowheads="1"/>
          </p:cNvSpPr>
          <p:nvPr/>
        </p:nvSpPr>
        <p:spPr bwMode="auto">
          <a:xfrm>
            <a:off x="4349750" y="1527368"/>
            <a:ext cx="4430713" cy="1384995"/>
          </a:xfrm>
          <a:prstGeom prst="rect">
            <a:avLst/>
          </a:prstGeom>
          <a:noFill/>
          <a:ln w="9525">
            <a:noFill/>
            <a:miter lim="800000"/>
          </a:ln>
        </p:spPr>
        <p:txBody>
          <a:bodyPr>
            <a:spAutoFit/>
          </a:bodyPr>
          <a:lstStyle/>
          <a:p>
            <a:pPr eaLnBrk="1" hangingPunct="1"/>
            <a:r>
              <a:rPr lang="zh-CN" altLang="en-US" sz="1400" b="1" dirty="0">
                <a:latin typeface="微软雅黑" panose="020B0503020204020204" pitchFamily="34" charset="-122"/>
                <a:ea typeface="微软雅黑" panose="020B0503020204020204" pitchFamily="34" charset="-122"/>
              </a:rPr>
              <a:t>项目描述</a:t>
            </a:r>
            <a:r>
              <a:rPr lang="zh-CN" altLang="en-US" sz="1400" dirty="0">
                <a:latin typeface="微软雅黑" panose="020B0503020204020204" pitchFamily="34" charset="-122"/>
                <a:ea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endParaRPr>
          </a:p>
          <a:p>
            <a:pPr eaLnBrk="1" hangingPunct="1"/>
            <a:r>
              <a:rPr lang="zh-CN" altLang="en-US" sz="1400" noProof="1">
                <a:latin typeface="微软雅黑" panose="020B0503020204020204" pitchFamily="34" charset="-122"/>
                <a:ea typeface="微软雅黑" panose="020B0503020204020204" pitchFamily="34" charset="-122"/>
                <a:sym typeface="Arial" panose="020B0604020202020204" pitchFamily="34" charset="0"/>
              </a:rPr>
              <a:t>三星净水阀的自动组装检测设备</a:t>
            </a:r>
            <a:endParaRPr lang="en-US" altLang="zh-CN" sz="1400" dirty="0">
              <a:latin typeface="微软雅黑" panose="020B0503020204020204" pitchFamily="34" charset="-122"/>
              <a:ea typeface="微软雅黑" panose="020B0503020204020204" pitchFamily="34" charset="-122"/>
            </a:endParaRPr>
          </a:p>
          <a:p>
            <a:pPr eaLnBrk="1" hangingPunct="1"/>
            <a:r>
              <a:rPr lang="zh-CN" altLang="en-US" sz="1400" dirty="0">
                <a:latin typeface="微软雅黑" panose="020B0503020204020204" pitchFamily="34" charset="-122"/>
                <a:ea typeface="微软雅黑" panose="020B0503020204020204" pitchFamily="34" charset="-122"/>
              </a:rPr>
              <a:t>设备主要功能：完成净水阀的组装气密检测，功能检测，使用上位机软件可实现数据的实时监控及检测数据的条码绑定功能，数据可追溯时间可做到</a:t>
            </a:r>
            <a:r>
              <a:rPr lang="en-US" altLang="zh-CN" sz="1400" dirty="0">
                <a:latin typeface="微软雅黑" panose="020B0503020204020204" pitchFamily="34" charset="-122"/>
                <a:ea typeface="微软雅黑" panose="020B0503020204020204" pitchFamily="34" charset="-122"/>
              </a:rPr>
              <a:t>5-10</a:t>
            </a:r>
            <a:r>
              <a:rPr lang="zh-CN" altLang="en-US" sz="1400" dirty="0">
                <a:latin typeface="微软雅黑" panose="020B0503020204020204" pitchFamily="34" charset="-122"/>
                <a:ea typeface="微软雅黑" panose="020B0503020204020204" pitchFamily="34" charset="-122"/>
              </a:rPr>
              <a:t>年。整机运行效益率≤</a:t>
            </a:r>
            <a:r>
              <a:rPr lang="en-US" altLang="zh-CN" sz="1400" dirty="0">
                <a:latin typeface="微软雅黑" panose="020B0503020204020204" pitchFamily="34" charset="-122"/>
                <a:ea typeface="微软雅黑" panose="020B0503020204020204" pitchFamily="34" charset="-122"/>
              </a:rPr>
              <a:t>40S/</a:t>
            </a:r>
            <a:r>
              <a:rPr lang="zh-CN" altLang="en-US" sz="1400" dirty="0">
                <a:latin typeface="微软雅黑" panose="020B0503020204020204" pitchFamily="34" charset="-122"/>
                <a:ea typeface="微软雅黑" panose="020B0503020204020204" pitchFamily="34" charset="-122"/>
              </a:rPr>
              <a:t>件。</a:t>
            </a:r>
            <a:endParaRPr lang="en-US" altLang="zh-CN"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4861"/>
          <a:stretch>
            <a:fillRect/>
          </a:stretch>
        </p:blipFill>
        <p:spPr>
          <a:xfrm rot="5400000">
            <a:off x="-246261" y="1604119"/>
            <a:ext cx="5056585" cy="3986213"/>
          </a:xfrm>
          <a:prstGeom prst="rect">
            <a:avLst/>
          </a:prstGeom>
          <a:ln>
            <a:noFill/>
          </a:ln>
          <a:effectLst>
            <a:softEdge rad="112500"/>
          </a:effectLst>
        </p:spPr>
      </p:pic>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6238" y="3295649"/>
            <a:ext cx="2992437" cy="2244327"/>
          </a:xfrm>
          <a:prstGeom prst="rect">
            <a:avLst/>
          </a:prstGeom>
          <a:ln>
            <a:noFill/>
          </a:ln>
          <a:effectLst>
            <a:softEdge rad="112500"/>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文本框 2"/>
          <p:cNvSpPr txBox="1">
            <a:spLocks noChangeArrowheads="1"/>
          </p:cNvSpPr>
          <p:nvPr/>
        </p:nvSpPr>
        <p:spPr bwMode="auto">
          <a:xfrm>
            <a:off x="4667157" y="712572"/>
            <a:ext cx="4381500" cy="769441"/>
          </a:xfrm>
          <a:prstGeom prst="rect">
            <a:avLst/>
          </a:prstGeom>
          <a:noFill/>
          <a:ln w="9525">
            <a:noFill/>
            <a:miter lim="800000"/>
          </a:ln>
        </p:spPr>
        <p:txBody>
          <a:bodyPr wrap="square">
            <a:spAutoFit/>
          </a:bodyPr>
          <a:lstStyle/>
          <a:p>
            <a:pPr algn="ctr"/>
            <a:r>
              <a:rPr lang="zh-CN" altLang="en-US" sz="1600" b="1" dirty="0">
                <a:latin typeface="微软雅黑" panose="020B0503020204020204" pitchFamily="34" charset="-122"/>
                <a:ea typeface="微软雅黑" panose="020B0503020204020204" pitchFamily="34" charset="-122"/>
              </a:rPr>
              <a:t>打印机驱动马达组件自动装配线</a:t>
            </a:r>
          </a:p>
          <a:p>
            <a:pPr algn="ctr"/>
            <a:r>
              <a:rPr lang="en-US" altLang="zh-CN" sz="1400" dirty="0">
                <a:latin typeface="微软雅黑" panose="020B0503020204020204" pitchFamily="34" charset="-122"/>
                <a:ea typeface="微软雅黑" panose="020B0503020204020204" pitchFamily="34" charset="-122"/>
              </a:rPr>
              <a:t>Automatic assembly line of printer drive motor assembly</a:t>
            </a:r>
            <a:endParaRPr lang="zh-CN" altLang="en-US" sz="1400" dirty="0">
              <a:latin typeface="微软雅黑" panose="020B0503020204020204" pitchFamily="34" charset="-122"/>
              <a:ea typeface="微软雅黑" panose="020B0503020204020204" pitchFamily="34" charset="-122"/>
            </a:endParaRPr>
          </a:p>
        </p:txBody>
      </p:sp>
      <p:sp>
        <p:nvSpPr>
          <p:cNvPr id="29699" name="文本框 8"/>
          <p:cNvSpPr txBox="1">
            <a:spLocks noChangeArrowheads="1"/>
          </p:cNvSpPr>
          <p:nvPr/>
        </p:nvSpPr>
        <p:spPr bwMode="auto">
          <a:xfrm>
            <a:off x="4752975" y="1460165"/>
            <a:ext cx="4174854" cy="1169551"/>
          </a:xfrm>
          <a:prstGeom prst="rect">
            <a:avLst/>
          </a:prstGeom>
          <a:noFill/>
          <a:ln w="9525">
            <a:noFill/>
            <a:miter lim="800000"/>
          </a:ln>
        </p:spPr>
        <p:txBody>
          <a:bodyPr wrap="square">
            <a:spAutoFit/>
          </a:bodyPr>
          <a:lstStyle/>
          <a:p>
            <a:r>
              <a:rPr lang="zh-CN" altLang="en-US" sz="1400" dirty="0">
                <a:latin typeface="微软雅黑" panose="020B0503020204020204" pitchFamily="34" charset="-122"/>
                <a:ea typeface="微软雅黑" panose="020B0503020204020204" pitchFamily="34" charset="-122"/>
              </a:rPr>
              <a:t>项目描述：</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线体主要应用于打印机驱动马达的自动组装，包含齿轮、外壳、马达组装，齿轮涂油，功能检测，实现了整体无人化操作，为客户节省人力</a:t>
            </a:r>
            <a:r>
              <a:rPr lang="en-US" altLang="zh-CN" sz="1400" dirty="0">
                <a:latin typeface="微软雅黑" panose="020B0503020204020204" pitchFamily="34" charset="-122"/>
                <a:ea typeface="微软雅黑" panose="020B0503020204020204" pitchFamily="34" charset="-122"/>
              </a:rPr>
              <a:t>8</a:t>
            </a:r>
            <a:r>
              <a:rPr lang="zh-CN" altLang="en-US" sz="1400" dirty="0">
                <a:latin typeface="微软雅黑" panose="020B0503020204020204" pitchFamily="34" charset="-122"/>
                <a:ea typeface="微软雅黑" panose="020B0503020204020204" pitchFamily="34" charset="-122"/>
              </a:rPr>
              <a:t>人，同时大幅提高了产品良品率。</a:t>
            </a:r>
          </a:p>
        </p:txBody>
      </p:sp>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10251" t="19428" r="954" b="3338"/>
          <a:stretch>
            <a:fillRect/>
          </a:stretch>
        </p:blipFill>
        <p:spPr>
          <a:xfrm>
            <a:off x="3931844" y="3253973"/>
            <a:ext cx="4976069" cy="3246135"/>
          </a:xfrm>
          <a:prstGeom prst="rect">
            <a:avLst/>
          </a:prstGeom>
          <a:ln>
            <a:noFill/>
          </a:ln>
          <a:effectLst>
            <a:softEdge rad="112500"/>
          </a:effectLst>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l="12496" t="13333" r="23413"/>
          <a:stretch>
            <a:fillRect/>
          </a:stretch>
        </p:blipFill>
        <p:spPr>
          <a:xfrm>
            <a:off x="972416" y="5205869"/>
            <a:ext cx="1971675" cy="1499732"/>
          </a:xfrm>
          <a:prstGeom prst="rect">
            <a:avLst/>
          </a:prstGeom>
          <a:ln>
            <a:noFill/>
          </a:ln>
          <a:effectLst>
            <a:softEdge rad="112500"/>
          </a:effectLst>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284" y="3058395"/>
            <a:ext cx="2714440" cy="2035830"/>
          </a:xfrm>
          <a:prstGeom prst="rect">
            <a:avLst/>
          </a:prstGeom>
          <a:ln>
            <a:noFill/>
          </a:ln>
          <a:effectLst>
            <a:softEdge rad="112500"/>
          </a:effectLst>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328" y="685787"/>
            <a:ext cx="4355829" cy="19171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文本框 2"/>
          <p:cNvSpPr txBox="1">
            <a:spLocks noChangeArrowheads="1"/>
          </p:cNvSpPr>
          <p:nvPr/>
        </p:nvSpPr>
        <p:spPr bwMode="auto">
          <a:xfrm>
            <a:off x="3779838" y="585788"/>
            <a:ext cx="5364162" cy="553085"/>
          </a:xfrm>
          <a:prstGeom prst="rect">
            <a:avLst/>
          </a:prstGeom>
          <a:noFill/>
          <a:ln w="9525">
            <a:noFill/>
            <a:miter lim="800000"/>
          </a:ln>
        </p:spPr>
        <p:txBody>
          <a:bodyPr>
            <a:spAutoFit/>
          </a:bodyPr>
          <a:lstStyle/>
          <a:p>
            <a:pPr algn="ctr"/>
            <a:r>
              <a:rPr lang="en-US" altLang="zh-CN" sz="1600" b="1" dirty="0">
                <a:latin typeface="微软雅黑" panose="020B0503020204020204" pitchFamily="34" charset="-122"/>
                <a:ea typeface="微软雅黑" panose="020B0503020204020204" pitchFamily="34" charset="-122"/>
              </a:rPr>
              <a:t>SIMENS</a:t>
            </a:r>
            <a:r>
              <a:rPr lang="zh-CN" altLang="en-US" sz="1600" b="1" dirty="0">
                <a:latin typeface="微软雅黑" panose="020B0503020204020204" pitchFamily="34" charset="-122"/>
                <a:ea typeface="微软雅黑" panose="020B0503020204020204" pitchFamily="34" charset="-122"/>
              </a:rPr>
              <a:t>五孔插座自动组装线体</a:t>
            </a:r>
          </a:p>
          <a:p>
            <a:pPr algn="ctr" eaLnBrk="1" hangingPunct="1">
              <a:buClrTx/>
              <a:buSzTx/>
              <a:buFont typeface="Arial" panose="020B0604020202020204" pitchFamily="34" charset="0"/>
              <a:defRPr/>
            </a:pPr>
            <a:r>
              <a:rPr lang="en-US" altLang="zh-CN" sz="1400">
                <a:latin typeface="微软雅黑" panose="020B0503020204020204" pitchFamily="34" charset="-122"/>
                <a:ea typeface="微软雅黑" panose="020B0503020204020204" pitchFamily="34" charset="-122"/>
              </a:rPr>
              <a:t>Five-hole socket automatic assembly line for SIMENS</a:t>
            </a:r>
          </a:p>
        </p:txBody>
      </p:sp>
      <p:sp>
        <p:nvSpPr>
          <p:cNvPr id="29699" name="文本框 8"/>
          <p:cNvSpPr txBox="1">
            <a:spLocks noChangeArrowheads="1"/>
          </p:cNvSpPr>
          <p:nvPr/>
        </p:nvSpPr>
        <p:spPr bwMode="auto">
          <a:xfrm>
            <a:off x="3992563" y="1200150"/>
            <a:ext cx="5151437" cy="1168400"/>
          </a:xfrm>
          <a:prstGeom prst="rect">
            <a:avLst/>
          </a:prstGeom>
          <a:noFill/>
          <a:ln w="9525">
            <a:noFill/>
            <a:miter lim="800000"/>
          </a:ln>
        </p:spPr>
        <p:txBody>
          <a:bodyPr>
            <a:spAutoFit/>
          </a:bodyPr>
          <a:lstStyle/>
          <a:p>
            <a:r>
              <a:rPr lang="zh-CN" altLang="en-US" sz="1400" dirty="0">
                <a:latin typeface="微软雅黑" panose="020B0503020204020204" pitchFamily="34" charset="-122"/>
                <a:ea typeface="微软雅黑" panose="020B0503020204020204" pitchFamily="34" charset="-122"/>
              </a:rPr>
              <a:t>项目描述：</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实现西门子五孔插座的</a:t>
            </a:r>
            <a:r>
              <a:rPr lang="en-US" altLang="zh-CN" sz="1400" dirty="0">
                <a:latin typeface="微软雅黑" panose="020B0503020204020204" pitchFamily="34" charset="-122"/>
                <a:ea typeface="微软雅黑" panose="020B0503020204020204" pitchFamily="34" charset="-122"/>
              </a:rPr>
              <a:t>8</a:t>
            </a:r>
            <a:r>
              <a:rPr lang="zh-CN" altLang="en-US" sz="1400" dirty="0">
                <a:latin typeface="微软雅黑" panose="020B0503020204020204" pitchFamily="34" charset="-122"/>
                <a:ea typeface="微软雅黑" panose="020B0503020204020204" pitchFamily="34" charset="-122"/>
              </a:rPr>
              <a:t>种零部件的全自动组装，并在组装过程中对零部件的装入均做到检测，避免人工装配时的漏装情况，并实现对重点稳要求的拔插力通过力传感器的检测提高了产品质量。</a:t>
            </a:r>
          </a:p>
        </p:txBody>
      </p:sp>
      <p:pic>
        <p:nvPicPr>
          <p:cNvPr id="8" name="Picture 8"/>
          <p:cNvPicPr>
            <a:picLocks noChangeAspect="1" noChangeArrowheads="1"/>
          </p:cNvPicPr>
          <p:nvPr/>
        </p:nvPicPr>
        <p:blipFill>
          <a:blip r:embed="rId2" cstate="print"/>
          <a:srcRect/>
          <a:stretch>
            <a:fillRect/>
          </a:stretch>
        </p:blipFill>
        <p:spPr bwMode="auto">
          <a:xfrm>
            <a:off x="447193" y="1200150"/>
            <a:ext cx="2778723" cy="2083730"/>
          </a:xfrm>
          <a:prstGeom prst="rect">
            <a:avLst/>
          </a:prstGeom>
          <a:ln>
            <a:noFill/>
          </a:ln>
          <a:effectLst>
            <a:softEdge rad="112500"/>
          </a:effectLst>
        </p:spPr>
      </p:pic>
      <p:pic>
        <p:nvPicPr>
          <p:cNvPr id="27655" name="Picture 7"/>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2560" b="65510" l="4036" r="93722">
                        <a14:foregroundMark x1="18386" y1="28416" x2="18386" y2="28416"/>
                        <a14:foregroundMark x1="15695" y1="27983" x2="15695" y2="27983"/>
                        <a14:foregroundMark x1="15695" y1="27983" x2="15695" y2="27983"/>
                        <a14:foregroundMark x1="15695" y1="27983" x2="15695" y2="27983"/>
                        <a14:foregroundMark x1="9865" y1="24946" x2="9865" y2="24946"/>
                        <a14:foregroundMark x1="9865" y1="24946" x2="9865" y2="24946"/>
                        <a14:foregroundMark x1="9865" y1="24946" x2="9865" y2="24946"/>
                        <a14:foregroundMark x1="24215" y1="25163" x2="24215" y2="25163"/>
                        <a14:foregroundMark x1="24215" y1="25163" x2="24215" y2="25163"/>
                        <a14:foregroundMark x1="22422" y1="24512" x2="22422" y2="24512"/>
                        <a14:foregroundMark x1="22422" y1="24512" x2="22422" y2="24512"/>
                        <a14:foregroundMark x1="56726" y1="24729" x2="56726" y2="24729"/>
                        <a14:foregroundMark x1="56726" y1="24729" x2="56726" y2="24729"/>
                        <a14:foregroundMark x1="75561" y1="24946" x2="75561" y2="24946"/>
                        <a14:foregroundMark x1="86771" y1="25597" x2="86771" y2="25597"/>
                        <a14:foregroundMark x1="87220" y1="24729" x2="87220" y2="24729"/>
                        <a14:foregroundMark x1="86323" y1="61931" x2="86323" y2="61931"/>
                        <a14:foregroundMark x1="17489" y1="42625" x2="17489" y2="42625"/>
                        <a14:foregroundMark x1="7175" y1="60846" x2="7175" y2="60846"/>
                        <a14:foregroundMark x1="6726" y1="51518" x2="6726" y2="51518"/>
                        <a14:foregroundMark x1="7623" y1="59544" x2="7623" y2="59544"/>
                        <a14:foregroundMark x1="44170" y1="47614" x2="44170" y2="47614"/>
                        <a14:foregroundMark x1="51345" y1="39154" x2="51345" y2="39154"/>
                        <a14:foregroundMark x1="51345" y1="39154" x2="51345" y2="39154"/>
                        <a14:foregroundMark x1="57175" y1="40456" x2="57175" y2="40456"/>
                        <a14:foregroundMark x1="57175" y1="40456" x2="57175" y2="40456"/>
                        <a14:foregroundMark x1="57175" y1="40456" x2="57175" y2="40456"/>
                        <a14:foregroundMark x1="58520" y1="43492" x2="58520" y2="43492"/>
                        <a14:foregroundMark x1="58520" y1="43709" x2="58520" y2="43709"/>
                        <a14:foregroundMark x1="57175" y1="48482" x2="57175" y2="48482"/>
                        <a14:foregroundMark x1="26009" y1="26247" x2="49552" y2="30911"/>
                        <a14:foregroundMark x1="49552" y1="30911" x2="72870" y2="50434"/>
                        <a14:foregroundMark x1="72870" y1="50434" x2="73318" y2="54989"/>
                        <a14:foregroundMark x1="13004" y1="22993" x2="69731" y2="24512"/>
                        <a14:foregroundMark x1="69731" y1="24512" x2="94170" y2="32972"/>
                        <a14:foregroundMark x1="94170" y1="32972" x2="91704" y2="58460"/>
                        <a14:foregroundMark x1="91704" y1="58460" x2="69955" y2="65510"/>
                        <a14:foregroundMark x1="69955" y1="65510" x2="14350" y2="64967"/>
                        <a14:foregroundMark x1="21973" y1="36985" x2="27803" y2="52169"/>
                        <a14:foregroundMark x1="27803" y1="52169" x2="52466" y2="62690"/>
                        <a14:foregroundMark x1="52466" y1="62690" x2="67489" y2="50542"/>
                        <a14:foregroundMark x1="67489" y1="50542" x2="54036" y2="41866"/>
                        <a14:foregroundMark x1="54036" y1="41866" x2="25785" y2="40889"/>
                        <a14:foregroundMark x1="25785" y1="40889" x2="24664" y2="40456"/>
                        <a14:foregroundMark x1="58072" y1="63883" x2="58072" y2="63883"/>
                        <a14:foregroundMark x1="69731" y1="63449" x2="69731" y2="63449"/>
                        <a14:foregroundMark x1="28251" y1="60195" x2="28251" y2="60195"/>
                        <a14:foregroundMark x1="10314" y1="64317" x2="10314" y2="64317"/>
                        <a14:foregroundMark x1="8969" y1="64534" x2="8969" y2="64534"/>
                        <a14:foregroundMark x1="77354" y1="23210" x2="77354" y2="23210"/>
                        <a14:foregroundMark x1="54036" y1="23644" x2="54036" y2="23644"/>
                        <a14:foregroundMark x1="58969" y1="22560" x2="58969" y2="22560"/>
                        <a14:foregroundMark x1="64350" y1="22777" x2="64350" y2="22777"/>
                        <a14:foregroundMark x1="13901" y1="22993" x2="86323" y2="24295"/>
                        <a14:foregroundMark x1="52242" y1="22777" x2="88117" y2="23644"/>
                        <a14:foregroundMark x1="88117" y1="23644" x2="93946" y2="49892"/>
                        <a14:foregroundMark x1="93946" y1="49892" x2="93049" y2="57592"/>
                        <a14:foregroundMark x1="90359" y1="24946" x2="93946" y2="37852"/>
                        <a14:foregroundMark x1="78251" y1="64534" x2="93498" y2="58677"/>
                        <a14:foregroundMark x1="76457" y1="64751" x2="88565" y2="64967"/>
                        <a14:foregroundMark x1="4036" y1="55640" x2="16592" y2="64534"/>
                        <a14:foregroundMark x1="71076" y1="53688" x2="71076" y2="53688"/>
                        <a14:foregroundMark x1="15695" y1="23210" x2="45740" y2="24512"/>
                        <a14:foregroundMark x1="45740" y1="24512" x2="15695" y2="23644"/>
                        <a14:foregroundMark x1="15695" y1="23644" x2="45516" y2="23644"/>
                        <a14:foregroundMark x1="45516" y1="23644" x2="12556" y2="22993"/>
                      </a14:backgroundRemoval>
                    </a14:imgEffect>
                    <a14:imgEffect>
                      <a14:brightnessContrast bright="20000" contrast="-40000"/>
                    </a14:imgEffect>
                  </a14:imgLayer>
                </a14:imgProps>
              </a:ext>
            </a:extLst>
          </a:blip>
          <a:srcRect t="21095" b="34493"/>
          <a:stretch>
            <a:fillRect/>
          </a:stretch>
        </p:blipFill>
        <p:spPr bwMode="auto">
          <a:xfrm>
            <a:off x="590550" y="3946841"/>
            <a:ext cx="2129501" cy="1956148"/>
          </a:xfrm>
          <a:prstGeom prst="rect">
            <a:avLst/>
          </a:prstGeom>
          <a:ln>
            <a:noFill/>
          </a:ln>
          <a:effectLst>
            <a:outerShdw blurRad="190500" algn="tl" rotWithShape="0">
              <a:srgbClr val="000000">
                <a:alpha val="70000"/>
              </a:srgbClr>
            </a:outerShdw>
          </a:effectLst>
        </p:spPr>
      </p:pic>
      <p:pic>
        <p:nvPicPr>
          <p:cNvPr id="26632" name="Picture 8"/>
          <p:cNvPicPr>
            <a:picLocks noChangeAspect="1" noChangeArrowheads="1"/>
          </p:cNvPicPr>
          <p:nvPr/>
        </p:nvPicPr>
        <p:blipFill>
          <a:blip r:embed="rId5"/>
          <a:srcRect t="11265" b="5180"/>
          <a:stretch>
            <a:fillRect/>
          </a:stretch>
        </p:blipFill>
        <p:spPr bwMode="auto">
          <a:xfrm>
            <a:off x="3472405" y="3073045"/>
            <a:ext cx="5439820" cy="3408718"/>
          </a:xfrm>
          <a:prstGeom prst="rect">
            <a:avLst/>
          </a:prstGeom>
          <a:ln>
            <a:noFill/>
          </a:ln>
          <a:effectLst>
            <a:softEdge rad="112500"/>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任意多边形 21"/>
          <p:cNvSpPr>
            <a:spLocks noChangeArrowheads="1"/>
          </p:cNvSpPr>
          <p:nvPr/>
        </p:nvSpPr>
        <p:spPr bwMode="auto">
          <a:xfrm>
            <a:off x="2149475" y="2312988"/>
            <a:ext cx="4900613" cy="1801812"/>
          </a:xfrm>
          <a:custGeom>
            <a:avLst/>
            <a:gdLst>
              <a:gd name="T0" fmla="*/ 1110650 w 4901184"/>
              <a:gd name="T1" fmla="*/ 0 h 1801368"/>
              <a:gd name="T2" fmla="*/ 4894894 w 4901184"/>
              <a:gd name="T3" fmla="*/ 0 h 1801368"/>
              <a:gd name="T4" fmla="*/ 4894894 w 4901184"/>
              <a:gd name="T5" fmla="*/ 1010989 h 1801368"/>
              <a:gd name="T6" fmla="*/ 3794475 w 4901184"/>
              <a:gd name="T7" fmla="*/ 1806258 h 1801368"/>
              <a:gd name="T8" fmla="*/ 0 w 4901184"/>
              <a:gd name="T9" fmla="*/ 1806258 h 1801368"/>
              <a:gd name="T10" fmla="*/ 0 w 4901184"/>
              <a:gd name="T11" fmla="*/ 802664 h 1801368"/>
              <a:gd name="T12" fmla="*/ 1110650 w 4901184"/>
              <a:gd name="T13" fmla="*/ 0 h 1801368"/>
              <a:gd name="T14" fmla="*/ 0 60000 65536"/>
              <a:gd name="T15" fmla="*/ 0 60000 65536"/>
              <a:gd name="T16" fmla="*/ 0 60000 65536"/>
              <a:gd name="T17" fmla="*/ 0 60000 65536"/>
              <a:gd name="T18" fmla="*/ 0 60000 65536"/>
              <a:gd name="T19" fmla="*/ 0 60000 65536"/>
              <a:gd name="T20" fmla="*/ 0 60000 65536"/>
              <a:gd name="T21" fmla="*/ 0 w 4901184"/>
              <a:gd name="T22" fmla="*/ 0 h 1801368"/>
              <a:gd name="T23" fmla="*/ 4901184 w 4901184"/>
              <a:gd name="T24" fmla="*/ 1801368 h 18013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01184" h="1801368">
                <a:moveTo>
                  <a:pt x="1112071" y="0"/>
                </a:moveTo>
                <a:lnTo>
                  <a:pt x="4901184" y="0"/>
                </a:lnTo>
                <a:lnTo>
                  <a:pt x="4901184" y="1008251"/>
                </a:lnTo>
                <a:lnTo>
                  <a:pt x="3799357" y="1801368"/>
                </a:lnTo>
                <a:lnTo>
                  <a:pt x="0" y="1801368"/>
                </a:lnTo>
                <a:lnTo>
                  <a:pt x="0" y="800490"/>
                </a:lnTo>
                <a:lnTo>
                  <a:pt x="1112071" y="0"/>
                </a:lnTo>
                <a:close/>
              </a:path>
            </a:pathLst>
          </a:custGeom>
          <a:solidFill>
            <a:srgbClr val="FAAA38"/>
          </a:solidFill>
          <a:ln w="9525">
            <a:noFill/>
            <a:round/>
          </a:ln>
        </p:spPr>
        <p:txBody>
          <a:bodyPr/>
          <a:lstStyle/>
          <a:p>
            <a:endParaRPr lang="zh-CN" altLang="en-US"/>
          </a:p>
        </p:txBody>
      </p:sp>
      <p:cxnSp>
        <p:nvCxnSpPr>
          <p:cNvPr id="52227" name="直接连接符 22"/>
          <p:cNvCxnSpPr>
            <a:cxnSpLocks noChangeShapeType="1"/>
          </p:cNvCxnSpPr>
          <p:nvPr/>
        </p:nvCxnSpPr>
        <p:spPr bwMode="auto">
          <a:xfrm flipH="1">
            <a:off x="1646238" y="1947863"/>
            <a:ext cx="2103437" cy="1517650"/>
          </a:xfrm>
          <a:prstGeom prst="line">
            <a:avLst/>
          </a:prstGeom>
          <a:noFill/>
          <a:ln w="12700">
            <a:solidFill>
              <a:srgbClr val="F99825"/>
            </a:solidFill>
            <a:round/>
          </a:ln>
        </p:spPr>
      </p:cxnSp>
      <p:cxnSp>
        <p:nvCxnSpPr>
          <p:cNvPr id="52228" name="直接连接符 23"/>
          <p:cNvCxnSpPr>
            <a:cxnSpLocks noChangeShapeType="1"/>
          </p:cNvCxnSpPr>
          <p:nvPr/>
        </p:nvCxnSpPr>
        <p:spPr bwMode="auto">
          <a:xfrm flipH="1">
            <a:off x="5403850" y="2981325"/>
            <a:ext cx="2103438" cy="1517650"/>
          </a:xfrm>
          <a:prstGeom prst="line">
            <a:avLst/>
          </a:prstGeom>
          <a:noFill/>
          <a:ln w="12700">
            <a:solidFill>
              <a:srgbClr val="F99825"/>
            </a:solidFill>
            <a:round/>
          </a:ln>
        </p:spPr>
      </p:cxnSp>
      <p:sp>
        <p:nvSpPr>
          <p:cNvPr id="7" name="文本框 26"/>
          <p:cNvSpPr txBox="1">
            <a:spLocks noChangeArrowheads="1"/>
          </p:cNvSpPr>
          <p:nvPr/>
        </p:nvSpPr>
        <p:spPr bwMode="auto">
          <a:xfrm>
            <a:off x="2674938" y="2711450"/>
            <a:ext cx="5473700" cy="1787525"/>
          </a:xfrm>
          <a:prstGeom prst="rect">
            <a:avLst/>
          </a:prstGeom>
          <a:noFill/>
          <a:ln w="9525">
            <a:noFill/>
            <a:miter lim="800000"/>
          </a:ln>
        </p:spPr>
        <p:txBody>
          <a:bodyPr wrap="none"/>
          <a:lstStyle/>
          <a:p>
            <a:pPr eaLnBrk="1" fontAlgn="auto" hangingPunct="1">
              <a:spcBef>
                <a:spcPts val="0"/>
              </a:spcBef>
              <a:spcAft>
                <a:spcPts val="0"/>
              </a:spcAft>
              <a:defRPr/>
            </a:pPr>
            <a:r>
              <a:rPr lang="zh-CN" altLang="en-US" sz="2400" b="1" kern="0" dirty="0">
                <a:solidFill>
                  <a:srgbClr val="FFFFFF"/>
                </a:solidFill>
                <a:latin typeface="幼圆" panose="02010509060101010101" pitchFamily="49" charset="-122"/>
                <a:ea typeface="幼圆" panose="02010509060101010101" pitchFamily="49" charset="-122"/>
                <a:sym typeface="+mn-ea"/>
              </a:rPr>
              <a:t>      检测仪器项目</a:t>
            </a:r>
          </a:p>
          <a:p>
            <a:pPr eaLnBrk="1" fontAlgn="auto" hangingPunct="1">
              <a:spcBef>
                <a:spcPts val="0"/>
              </a:spcBef>
              <a:spcAft>
                <a:spcPts val="0"/>
              </a:spcAft>
              <a:defRPr/>
            </a:pPr>
            <a:r>
              <a:rPr lang="en-US" altLang="zh-CN" sz="2400" b="1" kern="0" dirty="0">
                <a:solidFill>
                  <a:srgbClr val="FFFFFF"/>
                </a:solidFill>
                <a:latin typeface="幼圆" panose="02010509060101010101" pitchFamily="49" charset="-122"/>
                <a:ea typeface="幼圆" panose="02010509060101010101" pitchFamily="49" charset="-122"/>
                <a:sym typeface="+mn-ea"/>
              </a:rPr>
              <a:t>testing instrument project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p:nvPr/>
        </p:nvSpPr>
        <p:spPr>
          <a:xfrm>
            <a:off x="4351338" y="684213"/>
            <a:ext cx="4097203" cy="553998"/>
          </a:xfrm>
          <a:prstGeom prst="rect">
            <a:avLst/>
          </a:prstGeom>
          <a:noFill/>
          <a:ln w="9525">
            <a:noFill/>
          </a:ln>
        </p:spPr>
        <p:txBody>
          <a:bodyPr wrap="square">
            <a:spAutoFit/>
          </a:bodyPr>
          <a:lstStyle/>
          <a:p>
            <a:pPr algn="ctr" eaLnBrk="1" hangingPunct="1">
              <a:buFont typeface="Arial" panose="020B0604020202020204" pitchFamily="34" charset="0"/>
              <a:buNone/>
              <a:defRPr/>
            </a:pP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卷烟综合测试仪</a:t>
            </a:r>
          </a:p>
          <a:p>
            <a:pPr eaLnBrk="1" hangingPunct="1">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            Cigarette comprehensive tester</a:t>
            </a:r>
            <a:endParaRPr lang="zh-CN" altLang="en-US" sz="1400"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50179" name="Text Box 8"/>
          <p:cNvSpPr txBox="1">
            <a:spLocks noChangeArrowheads="1"/>
          </p:cNvSpPr>
          <p:nvPr/>
        </p:nvSpPr>
        <p:spPr bwMode="auto">
          <a:xfrm>
            <a:off x="3958101" y="1113933"/>
            <a:ext cx="4977936" cy="1669688"/>
          </a:xfrm>
          <a:prstGeom prst="rect">
            <a:avLst/>
          </a:prstGeom>
          <a:noFill/>
          <a:ln w="9525">
            <a:noFill/>
            <a:miter lim="800000"/>
          </a:ln>
        </p:spPr>
        <p:txBody>
          <a:bodyPr wrap="square">
            <a:spAutoFit/>
          </a:bodyPr>
          <a:lstStyle/>
          <a:p>
            <a:pPr eaLnBrk="1" hangingPunct="1">
              <a:lnSpc>
                <a:spcPct val="150000"/>
              </a:lnSpc>
            </a:pPr>
            <a:r>
              <a:rPr lang="zh-CN" altLang="en-US" sz="1400" b="1" dirty="0">
                <a:latin typeface="微软雅黑" panose="020B0503020204020204" pitchFamily="34" charset="-122"/>
                <a:ea typeface="微软雅黑" panose="020B0503020204020204" pitchFamily="34" charset="-122"/>
              </a:rPr>
              <a:t>产品描述</a:t>
            </a:r>
            <a:r>
              <a:rPr lang="zh-CN" altLang="en-US" sz="1400" dirty="0">
                <a:latin typeface="微软雅黑" panose="020B0503020204020204" pitchFamily="34" charset="-122"/>
                <a:ea typeface="微软雅黑" panose="020B0503020204020204" pitchFamily="34" charset="-122"/>
              </a:rPr>
              <a:t>：应用于传统香烟和低温不燃烧烟在生产过程中的抽检测量。</a:t>
            </a:r>
            <a:endParaRPr lang="en-US" altLang="zh-CN" sz="1400" dirty="0">
              <a:latin typeface="微软雅黑" panose="020B0503020204020204" pitchFamily="34" charset="-122"/>
              <a:ea typeface="微软雅黑" panose="020B0503020204020204" pitchFamily="34" charset="-122"/>
            </a:endParaRPr>
          </a:p>
          <a:p>
            <a:pPr eaLnBrk="1" hangingPunct="1">
              <a:lnSpc>
                <a:spcPct val="150000"/>
              </a:lnSpc>
            </a:pPr>
            <a:r>
              <a:rPr lang="zh-CN" altLang="en-US" sz="1400" dirty="0">
                <a:latin typeface="微软雅黑" panose="020B0503020204020204" pitchFamily="34" charset="-122"/>
                <a:ea typeface="微软雅黑" panose="020B0503020204020204" pitchFamily="34" charset="-122"/>
              </a:rPr>
              <a:t>设备采用精密的测试组件实现对烟支的重量、圆度、长度、吸阻值、通风度、硬度等指标的测量，并通过自主研发的上位程序实现对监测数据的汇总及上传监控工作。</a:t>
            </a:r>
            <a:endParaRPr lang="zh-CN" altLang="en-US" sz="1400" dirty="0">
              <a:ea typeface="微软雅黑" panose="020B0503020204020204" pitchFamily="34" charset="-122"/>
            </a:endParaRPr>
          </a:p>
        </p:txBody>
      </p:sp>
      <p:pic>
        <p:nvPicPr>
          <p:cNvPr id="5" name="图片 4">
            <a:extLst>
              <a:ext uri="{FF2B5EF4-FFF2-40B4-BE49-F238E27FC236}">
                <a16:creationId xmlns:a16="http://schemas.microsoft.com/office/drawing/2014/main" id="{5C6C1B50-B35F-C12C-6BF4-AA724F654831}"/>
              </a:ext>
            </a:extLst>
          </p:cNvPr>
          <p:cNvPicPr>
            <a:picLocks noChangeAspect="1"/>
          </p:cNvPicPr>
          <p:nvPr/>
        </p:nvPicPr>
        <p:blipFill>
          <a:blip r:embed="rId2"/>
          <a:stretch>
            <a:fillRect/>
          </a:stretch>
        </p:blipFill>
        <p:spPr>
          <a:xfrm>
            <a:off x="207963" y="850006"/>
            <a:ext cx="3681474" cy="5504426"/>
          </a:xfrm>
          <a:prstGeom prst="rect">
            <a:avLst/>
          </a:prstGeom>
          <a:effectLst>
            <a:softEdge rad="190500"/>
          </a:effectLst>
        </p:spPr>
      </p:pic>
      <p:pic>
        <p:nvPicPr>
          <p:cNvPr id="11" name="图片 10">
            <a:extLst>
              <a:ext uri="{FF2B5EF4-FFF2-40B4-BE49-F238E27FC236}">
                <a16:creationId xmlns:a16="http://schemas.microsoft.com/office/drawing/2014/main" id="{3674BC99-650D-428E-8C04-650CC2C640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4686" y="3013513"/>
            <a:ext cx="4283855" cy="2408493"/>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p:nvPr/>
        </p:nvSpPr>
        <p:spPr>
          <a:xfrm>
            <a:off x="4572000" y="603250"/>
            <a:ext cx="3390811" cy="553998"/>
          </a:xfrm>
          <a:prstGeom prst="rect">
            <a:avLst/>
          </a:prstGeom>
          <a:noFill/>
          <a:ln w="9525">
            <a:noFill/>
          </a:ln>
        </p:spPr>
        <p:txBody>
          <a:bodyPr wrap="square">
            <a:spAutoFit/>
          </a:bodyPr>
          <a:lstStyle/>
          <a:p>
            <a:pPr algn="ctr" eaLnBrk="1" hangingPunct="1">
              <a:buFont typeface="Arial" panose="020B0604020202020204" pitchFamily="34" charset="0"/>
              <a:buNone/>
              <a:defRPr/>
            </a:pP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雪茄烟综合测试台</a:t>
            </a:r>
          </a:p>
          <a:p>
            <a:pPr eaLnBrk="1" hangingPunct="1">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      Cigar integrated test stand</a:t>
            </a:r>
            <a:endParaRPr lang="zh-CN" altLang="en-US" sz="1400"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51203" name="Text Box 8"/>
          <p:cNvSpPr txBox="1">
            <a:spLocks noChangeArrowheads="1"/>
          </p:cNvSpPr>
          <p:nvPr/>
        </p:nvSpPr>
        <p:spPr bwMode="auto">
          <a:xfrm>
            <a:off x="4118579" y="1295914"/>
            <a:ext cx="4954587" cy="1346907"/>
          </a:xfrm>
          <a:prstGeom prst="rect">
            <a:avLst/>
          </a:prstGeom>
          <a:noFill/>
          <a:ln w="9525">
            <a:noFill/>
            <a:miter lim="800000"/>
          </a:ln>
        </p:spPr>
        <p:txBody>
          <a:bodyPr>
            <a:spAutoFit/>
          </a:bodyPr>
          <a:lstStyle/>
          <a:p>
            <a:pPr eaLnBrk="1" hangingPunct="1">
              <a:lnSpc>
                <a:spcPct val="150000"/>
              </a:lnSpc>
            </a:pPr>
            <a:r>
              <a:rPr lang="zh-CN" altLang="en-US" sz="1400" b="1" dirty="0">
                <a:latin typeface="微软雅黑" panose="020B0503020204020204" pitchFamily="34" charset="-122"/>
                <a:ea typeface="微软雅黑" panose="020B0503020204020204" pitchFamily="34" charset="-122"/>
              </a:rPr>
              <a:t>产品描述</a:t>
            </a:r>
            <a:r>
              <a:rPr lang="zh-CN" altLang="en-US" sz="1400" dirty="0">
                <a:latin typeface="微软雅黑" panose="020B0503020204020204" pitchFamily="34" charset="-122"/>
                <a:ea typeface="微软雅黑" panose="020B0503020204020204" pitchFamily="34" charset="-122"/>
              </a:rPr>
              <a:t>：</a:t>
            </a:r>
            <a:r>
              <a:rPr lang="en-US" altLang="zh-CN" sz="1400" dirty="0">
                <a:effectLst/>
                <a:latin typeface="微软雅黑" panose="020B0503020204020204" pitchFamily="34" charset="-122"/>
                <a:ea typeface="微软雅黑" panose="020B0503020204020204" pitchFamily="34" charset="-122"/>
                <a:cs typeface="Noto Sans CJK HK"/>
              </a:rPr>
              <a:t>CIGAR-CTS100</a:t>
            </a:r>
            <a:r>
              <a:rPr lang="zh-CN" altLang="zh-CN" sz="1400" dirty="0">
                <a:effectLst/>
                <a:latin typeface="微软雅黑" panose="020B0503020204020204" pitchFamily="34" charset="-122"/>
                <a:ea typeface="微软雅黑" panose="020B0503020204020204" pitchFamily="34" charset="-122"/>
                <a:cs typeface="Noto Sans CJK HK"/>
              </a:rPr>
              <a:t>型雪茄烟综合测试台，主要测量机制雪茄烟的重量、直径、长度、吸阻等物理指标参数，同时测量机制雪茄烟抽吸处开口直径、多点直径、中心轴线偏移、切口斜面高低差指标参数。</a:t>
            </a:r>
            <a:endParaRPr lang="zh-CN" altLang="en-US" sz="1400" dirty="0">
              <a:latin typeface="微软雅黑" panose="020B0503020204020204" pitchFamily="34" charset="-122"/>
              <a:ea typeface="微软雅黑" panose="020B0503020204020204" pitchFamily="34" charset="-122"/>
            </a:endParaRPr>
          </a:p>
        </p:txBody>
      </p:sp>
      <p:pic>
        <p:nvPicPr>
          <p:cNvPr id="2" name="图片 1">
            <a:extLst>
              <a:ext uri="{FF2B5EF4-FFF2-40B4-BE49-F238E27FC236}">
                <a16:creationId xmlns:a16="http://schemas.microsoft.com/office/drawing/2014/main" id="{7C7C3E46-6373-6589-80F3-6F1E40583162}"/>
              </a:ext>
            </a:extLst>
          </p:cNvPr>
          <p:cNvPicPr>
            <a:picLocks noChangeAspect="1"/>
          </p:cNvPicPr>
          <p:nvPr/>
        </p:nvPicPr>
        <p:blipFill rotWithShape="1">
          <a:blip r:embed="rId2">
            <a:extLst>
              <a:ext uri="{28A0092B-C50C-407E-A947-70E740481C1C}">
                <a14:useLocalDpi xmlns:a14="http://schemas.microsoft.com/office/drawing/2010/main" val="0"/>
              </a:ext>
            </a:extLst>
          </a:blip>
          <a:srcRect l="31242" t="14864" r="35529" b="17735"/>
          <a:stretch/>
        </p:blipFill>
        <p:spPr bwMode="auto">
          <a:xfrm>
            <a:off x="247571" y="865871"/>
            <a:ext cx="3750938" cy="5361066"/>
          </a:xfrm>
          <a:prstGeom prst="rect">
            <a:avLst/>
          </a:prstGeom>
          <a:noFill/>
          <a:ln>
            <a:noFill/>
          </a:ln>
          <a:effectLst>
            <a:reflection endPos="0" dist="50800" dir="5400000" sy="-100000" algn="bl" rotWithShape="0"/>
          </a:effectLst>
          <a:extLst>
            <a:ext uri="{53640926-AAD7-44D8-BBD7-CCE9431645EC}">
              <a14:shadowObscured xmlns:a14="http://schemas.microsoft.com/office/drawing/2010/main"/>
            </a:ext>
          </a:extLst>
        </p:spPr>
      </p:pic>
      <p:pic>
        <p:nvPicPr>
          <p:cNvPr id="7" name="图片 6">
            <a:extLst>
              <a:ext uri="{FF2B5EF4-FFF2-40B4-BE49-F238E27FC236}">
                <a16:creationId xmlns:a16="http://schemas.microsoft.com/office/drawing/2014/main" id="{7FD0E5ED-B0F3-156A-1F1F-FA7239B672DC}"/>
              </a:ext>
            </a:extLst>
          </p:cNvPr>
          <p:cNvPicPr>
            <a:picLocks noChangeAspect="1"/>
          </p:cNvPicPr>
          <p:nvPr/>
        </p:nvPicPr>
        <p:blipFill>
          <a:blip r:embed="rId3"/>
          <a:stretch>
            <a:fillRect/>
          </a:stretch>
        </p:blipFill>
        <p:spPr>
          <a:xfrm>
            <a:off x="5869469" y="2781488"/>
            <a:ext cx="2781605" cy="1700453"/>
          </a:xfrm>
          <a:prstGeom prst="rect">
            <a:avLst/>
          </a:prstGeom>
          <a:effectLst>
            <a:softEdge rad="50800"/>
          </a:effectLst>
        </p:spPr>
      </p:pic>
      <p:pic>
        <p:nvPicPr>
          <p:cNvPr id="9" name="图片 8">
            <a:extLst>
              <a:ext uri="{FF2B5EF4-FFF2-40B4-BE49-F238E27FC236}">
                <a16:creationId xmlns:a16="http://schemas.microsoft.com/office/drawing/2014/main" id="{C2865D44-BC2C-BD44-D201-BB9D967F004B}"/>
              </a:ext>
            </a:extLst>
          </p:cNvPr>
          <p:cNvPicPr>
            <a:picLocks noChangeAspect="1"/>
          </p:cNvPicPr>
          <p:nvPr/>
        </p:nvPicPr>
        <p:blipFill>
          <a:blip r:embed="rId4"/>
          <a:stretch>
            <a:fillRect/>
          </a:stretch>
        </p:blipFill>
        <p:spPr>
          <a:xfrm>
            <a:off x="3998509" y="3162975"/>
            <a:ext cx="1680056" cy="1138570"/>
          </a:xfrm>
          <a:prstGeom prst="rect">
            <a:avLst/>
          </a:prstGeom>
          <a:effectLst>
            <a:glow>
              <a:schemeClr val="accent1">
                <a:alpha val="40000"/>
              </a:schemeClr>
            </a:glow>
            <a:reflection stA="61000" endPos="33000" dir="5400000" sy="-100000" algn="bl" rotWithShape="0"/>
            <a:softEdge rad="50800"/>
          </a:effectLst>
        </p:spPr>
      </p:pic>
      <p:pic>
        <p:nvPicPr>
          <p:cNvPr id="11" name="图片 10">
            <a:extLst>
              <a:ext uri="{FF2B5EF4-FFF2-40B4-BE49-F238E27FC236}">
                <a16:creationId xmlns:a16="http://schemas.microsoft.com/office/drawing/2014/main" id="{3FFBD993-1B30-C543-3DE9-63E2F462F174}"/>
              </a:ext>
            </a:extLst>
          </p:cNvPr>
          <p:cNvPicPr>
            <a:picLocks noChangeAspect="1"/>
          </p:cNvPicPr>
          <p:nvPr/>
        </p:nvPicPr>
        <p:blipFill>
          <a:blip r:embed="rId5"/>
          <a:stretch>
            <a:fillRect/>
          </a:stretch>
        </p:blipFill>
        <p:spPr>
          <a:xfrm>
            <a:off x="5869469" y="4680214"/>
            <a:ext cx="2164336" cy="1882032"/>
          </a:xfrm>
          <a:prstGeom prst="rect">
            <a:avLst/>
          </a:prstGeom>
          <a:effectLst>
            <a:outerShdw blurRad="660400" sx="109000" sy="109000" algn="ctr" rotWithShape="0">
              <a:srgbClr val="000000">
                <a:alpha val="43137"/>
              </a:srgbClr>
            </a:outerShdw>
            <a:reflection endPos="0" dist="50800" dir="5400000" sy="-100000" algn="bl" rotWithShape="0"/>
            <a:softEdge rad="63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8"/>
          <p:cNvSpPr txBox="1"/>
          <p:nvPr/>
        </p:nvSpPr>
        <p:spPr>
          <a:xfrm>
            <a:off x="2085975" y="490538"/>
            <a:ext cx="4873625" cy="708025"/>
          </a:xfrm>
          <a:prstGeom prst="rect">
            <a:avLst/>
          </a:prstGeom>
          <a:noFill/>
          <a:ln w="9525">
            <a:noFill/>
          </a:ln>
        </p:spPr>
        <p:txBody>
          <a:bodyPr wrap="none">
            <a:spAutoFit/>
          </a:bodyPr>
          <a:lstStyle/>
          <a:p>
            <a:pPr algn="ctr" eaLnBrk="1" hangingPunct="1">
              <a:buNone/>
            </a:pPr>
            <a:r>
              <a:rPr lang="zh-CN" altLang="en-US" sz="2400" b="1" dirty="0">
                <a:solidFill>
                  <a:srgbClr val="262673"/>
                </a:solidFill>
                <a:latin typeface="宋体" panose="02010600030101010101" pitchFamily="2" charset="-122"/>
              </a:rPr>
              <a:t> </a:t>
            </a:r>
            <a:r>
              <a:rPr lang="zh-CN" altLang="en-US" sz="2000" b="1" dirty="0">
                <a:solidFill>
                  <a:srgbClr val="262673"/>
                </a:solidFill>
                <a:latin typeface="宋体" panose="02010600030101010101" pitchFamily="2" charset="-122"/>
              </a:rPr>
              <a:t>项目组织保障优势</a:t>
            </a:r>
          </a:p>
          <a:p>
            <a:pPr algn="ctr" eaLnBrk="1" hangingPunct="1">
              <a:buNone/>
            </a:pPr>
            <a:r>
              <a:rPr lang="zh-CN" altLang="en-US" sz="1600" b="1" dirty="0">
                <a:solidFill>
                  <a:srgbClr val="262673"/>
                </a:solidFill>
                <a:latin typeface="宋体" panose="02010600030101010101" pitchFamily="2" charset="-122"/>
              </a:rPr>
              <a:t>Project organization and guarantee advantages</a:t>
            </a:r>
          </a:p>
        </p:txBody>
      </p:sp>
      <p:sp>
        <p:nvSpPr>
          <p:cNvPr id="9219" name="Rectangle 3"/>
          <p:cNvSpPr/>
          <p:nvPr/>
        </p:nvSpPr>
        <p:spPr>
          <a:xfrm>
            <a:off x="180975" y="1173163"/>
            <a:ext cx="8842375" cy="912812"/>
          </a:xfrm>
          <a:prstGeom prst="rect">
            <a:avLst/>
          </a:prstGeom>
          <a:noFill/>
          <a:ln w="9525">
            <a:noFill/>
          </a:ln>
        </p:spPr>
        <p:txBody>
          <a:bodyPr/>
          <a:lstStyle/>
          <a:p>
            <a:pPr algn="just" defTabSz="685800" eaLnBrk="1" hangingPunct="1">
              <a:spcBef>
                <a:spcPts val="1200"/>
              </a:spcBef>
              <a:buClr>
                <a:schemeClr val="accent1"/>
              </a:buClr>
              <a:buSzPct val="60000"/>
              <a:buFont typeface="Wingdings 2" panose="05020102010507070707" pitchFamily="18" charset="2"/>
              <a:buNone/>
            </a:pPr>
            <a:r>
              <a:rPr lang="zh-CN" altLang="en-US" sz="1400" dirty="0">
                <a:solidFill>
                  <a:srgbClr val="000000"/>
                </a:solidFill>
                <a:latin typeface="微软雅黑" panose="020B0503020204020204" pitchFamily="34" charset="-122"/>
                <a:ea typeface="微软雅黑" panose="020B0503020204020204" pitchFamily="34" charset="-122"/>
              </a:rPr>
              <a:t>       我公司已通过</a:t>
            </a:r>
            <a:r>
              <a:rPr lang="en-US" altLang="zh-CN" sz="1400" dirty="0">
                <a:solidFill>
                  <a:srgbClr val="000000"/>
                </a:solidFill>
                <a:latin typeface="微软雅黑" panose="020B0503020204020204" pitchFamily="34" charset="-122"/>
                <a:ea typeface="微软雅黑" panose="020B0503020204020204" pitchFamily="34" charset="-122"/>
              </a:rPr>
              <a:t>GT/B-19001-2016/IOS9001</a:t>
            </a:r>
            <a:r>
              <a:rPr lang="zh-CN" altLang="en-US" sz="1400" dirty="0">
                <a:solidFill>
                  <a:srgbClr val="000000"/>
                </a:solidFill>
                <a:latin typeface="微软雅黑" panose="020B0503020204020204" pitchFamily="34" charset="-122"/>
                <a:ea typeface="微软雅黑" panose="020B0503020204020204" pitchFamily="34" charset="-122"/>
              </a:rPr>
              <a:t>质量管理体系认证。</a:t>
            </a:r>
            <a:r>
              <a:rPr lang="en-US" altLang="zh-CN" sz="1400" dirty="0">
                <a:solidFill>
                  <a:srgbClr val="000000"/>
                </a:solidFill>
                <a:latin typeface="微软雅黑" panose="020B0503020204020204" pitchFamily="34" charset="-122"/>
                <a:ea typeface="微软雅黑" panose="020B0503020204020204" pitchFamily="34" charset="-122"/>
              </a:rPr>
              <a:t>GB/T24001-2016/IS014001:2015 </a:t>
            </a:r>
            <a:r>
              <a:rPr lang="zh-CN" altLang="en-US" sz="1400" dirty="0">
                <a:solidFill>
                  <a:srgbClr val="000000"/>
                </a:solidFill>
                <a:latin typeface="微软雅黑" panose="020B0503020204020204" pitchFamily="34" charset="-122"/>
                <a:ea typeface="微软雅黑" panose="020B0503020204020204" pitchFamily="34" charset="-122"/>
              </a:rPr>
              <a:t>环境管理体系以及</a:t>
            </a:r>
            <a:r>
              <a:rPr lang="en-US" altLang="zh-CN" sz="1400" dirty="0">
                <a:solidFill>
                  <a:srgbClr val="000000"/>
                </a:solidFill>
                <a:latin typeface="微软雅黑" panose="020B0503020204020204" pitchFamily="34" charset="-122"/>
                <a:ea typeface="微软雅黑" panose="020B0503020204020204" pitchFamily="34" charset="-122"/>
              </a:rPr>
              <a:t>GB/T45001-2020/ISO45001:2018 </a:t>
            </a:r>
            <a:r>
              <a:rPr lang="zh-CN" altLang="en-US" sz="1400" dirty="0">
                <a:solidFill>
                  <a:srgbClr val="000000"/>
                </a:solidFill>
                <a:latin typeface="微软雅黑" panose="020B0503020204020204" pitchFamily="34" charset="-122"/>
                <a:ea typeface="微软雅黑" panose="020B0503020204020204" pitchFamily="34" charset="-122"/>
              </a:rPr>
              <a:t>职业健康管理体系 。</a:t>
            </a:r>
            <a:endParaRPr lang="en-US" altLang="zh-CN" sz="1400" dirty="0">
              <a:solidFill>
                <a:srgbClr val="000000"/>
              </a:solidFill>
              <a:latin typeface="微软雅黑" panose="020B0503020204020204" pitchFamily="34" charset="-122"/>
              <a:ea typeface="微软雅黑" panose="020B0503020204020204" pitchFamily="34" charset="-122"/>
            </a:endParaRPr>
          </a:p>
          <a:p>
            <a:pPr algn="l"/>
            <a:r>
              <a:rPr lang="en-US" altLang="zh-CN" sz="1400" dirty="0">
                <a:solidFill>
                  <a:srgbClr val="000000"/>
                </a:solidFill>
                <a:latin typeface="微软雅黑" panose="020B0503020204020204" pitchFamily="34" charset="-122"/>
                <a:ea typeface="微软雅黑" panose="020B0503020204020204" pitchFamily="34" charset="-122"/>
              </a:rPr>
              <a:t>    </a:t>
            </a:r>
            <a:r>
              <a:rPr lang="en-US" altLang="zh-CN" sz="1100" dirty="0">
                <a:solidFill>
                  <a:srgbClr val="000000"/>
                </a:solidFill>
                <a:latin typeface="微软雅黑" panose="020B0503020204020204" pitchFamily="34" charset="-122"/>
                <a:ea typeface="微软雅黑" panose="020B0503020204020204" pitchFamily="34" charset="-122"/>
              </a:rPr>
              <a:t>Our company has passed the GB/T 19001-2016/ISO 9001:2015 quality management system certification, GB/T24001-2016/IS014001:2015 environmental management system and GB/T45001-2020/ISO45001:2018 occupational health and safety management system.</a:t>
            </a:r>
            <a:endParaRPr lang="zh-CN" altLang="en-US" sz="1100" dirty="0">
              <a:solidFill>
                <a:srgbClr val="000000"/>
              </a:solidFill>
              <a:latin typeface="微软雅黑" panose="020B0503020204020204" pitchFamily="34" charset="-122"/>
              <a:ea typeface="微软雅黑" panose="020B0503020204020204" pitchFamily="34" charset="-122"/>
            </a:endParaRPr>
          </a:p>
        </p:txBody>
      </p:sp>
      <p:pic>
        <p:nvPicPr>
          <p:cNvPr id="9220" name="图片 2"/>
          <p:cNvPicPr>
            <a:picLocks noChangeAspect="1"/>
          </p:cNvPicPr>
          <p:nvPr/>
        </p:nvPicPr>
        <p:blipFill>
          <a:blip r:embed="rId2"/>
          <a:stretch>
            <a:fillRect/>
          </a:stretch>
        </p:blipFill>
        <p:spPr>
          <a:xfrm>
            <a:off x="358817" y="2497722"/>
            <a:ext cx="2728701" cy="3869739"/>
          </a:xfrm>
          <a:prstGeom prst="rect">
            <a:avLst/>
          </a:prstGeom>
          <a:noFill/>
          <a:ln w="9525">
            <a:noFill/>
          </a:ln>
        </p:spPr>
      </p:pic>
      <p:pic>
        <p:nvPicPr>
          <p:cNvPr id="3" name="图片 2">
            <a:extLst>
              <a:ext uri="{FF2B5EF4-FFF2-40B4-BE49-F238E27FC236}">
                <a16:creationId xmlns:a16="http://schemas.microsoft.com/office/drawing/2014/main" id="{3AA6052B-594A-A47E-04DE-F250C9B4C3A7}"/>
              </a:ext>
            </a:extLst>
          </p:cNvPr>
          <p:cNvPicPr>
            <a:picLocks noChangeAspect="1"/>
          </p:cNvPicPr>
          <p:nvPr/>
        </p:nvPicPr>
        <p:blipFill>
          <a:blip r:embed="rId3"/>
          <a:stretch>
            <a:fillRect/>
          </a:stretch>
        </p:blipFill>
        <p:spPr>
          <a:xfrm>
            <a:off x="3237360" y="2497722"/>
            <a:ext cx="2718182" cy="3869740"/>
          </a:xfrm>
          <a:prstGeom prst="rect">
            <a:avLst/>
          </a:prstGeom>
        </p:spPr>
      </p:pic>
      <p:pic>
        <p:nvPicPr>
          <p:cNvPr id="5" name="图片 4">
            <a:extLst>
              <a:ext uri="{FF2B5EF4-FFF2-40B4-BE49-F238E27FC236}">
                <a16:creationId xmlns:a16="http://schemas.microsoft.com/office/drawing/2014/main" id="{7554ED20-CC5E-3AE6-9FE5-947C5699B8FC}"/>
              </a:ext>
            </a:extLst>
          </p:cNvPr>
          <p:cNvPicPr>
            <a:picLocks noChangeAspect="1"/>
          </p:cNvPicPr>
          <p:nvPr/>
        </p:nvPicPr>
        <p:blipFill>
          <a:blip r:embed="rId4"/>
          <a:stretch>
            <a:fillRect/>
          </a:stretch>
        </p:blipFill>
        <p:spPr>
          <a:xfrm>
            <a:off x="6072804" y="2492022"/>
            <a:ext cx="2718182" cy="386974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p:nvPr/>
        </p:nvSpPr>
        <p:spPr>
          <a:xfrm>
            <a:off x="3890158" y="607632"/>
            <a:ext cx="5086417" cy="584775"/>
          </a:xfrm>
          <a:prstGeom prst="rect">
            <a:avLst/>
          </a:prstGeom>
          <a:noFill/>
          <a:ln w="9525">
            <a:noFill/>
          </a:ln>
        </p:spPr>
        <p:txBody>
          <a:bodyPr wrap="square">
            <a:spAutoFit/>
          </a:bodyPr>
          <a:lstStyle/>
          <a:p>
            <a:pPr algn="ctr" eaLnBrk="1" hangingPunct="1">
              <a:buFont typeface="Arial" panose="020B0604020202020204" pitchFamily="34" charset="0"/>
              <a:buNone/>
              <a:defRPr/>
            </a:pPr>
            <a:r>
              <a:rPr lang="zh-CN" altLang="zh-CN" sz="1800" kern="100" dirty="0">
                <a:solidFill>
                  <a:srgbClr val="000000"/>
                </a:solidFill>
                <a:effectLst/>
                <a:ea typeface="仿宋_GB2312"/>
                <a:cs typeface="Times New Roman" panose="02020603050405020304" pitchFamily="18" charset="0"/>
              </a:rPr>
              <a:t>雪茄烟硬度检测仪</a:t>
            </a:r>
            <a:endParaRPr lang="en-US" altLang="zh-CN" sz="1800" kern="100" dirty="0">
              <a:solidFill>
                <a:srgbClr val="000000"/>
              </a:solidFill>
              <a:effectLst/>
              <a:ea typeface="仿宋_GB2312"/>
              <a:cs typeface="Times New Roman" panose="02020603050405020304" pitchFamily="18" charset="0"/>
            </a:endParaRPr>
          </a:p>
          <a:p>
            <a:pPr algn="ctr" eaLnBrk="1" hangingPunct="1">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Cigar hardness tester</a:t>
            </a:r>
            <a:endParaRPr lang="zh-CN" altLang="en-US" sz="1400"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51203" name="Text Box 8"/>
          <p:cNvSpPr txBox="1">
            <a:spLocks noChangeArrowheads="1"/>
          </p:cNvSpPr>
          <p:nvPr/>
        </p:nvSpPr>
        <p:spPr bwMode="auto">
          <a:xfrm>
            <a:off x="4010026" y="1259069"/>
            <a:ext cx="5200650" cy="1343125"/>
          </a:xfrm>
          <a:prstGeom prst="rect">
            <a:avLst/>
          </a:prstGeom>
          <a:noFill/>
          <a:ln w="9525">
            <a:noFill/>
            <a:miter lim="800000"/>
          </a:ln>
        </p:spPr>
        <p:txBody>
          <a:bodyPr wrap="square">
            <a:spAutoFit/>
          </a:bodyPr>
          <a:lstStyle/>
          <a:p>
            <a:pPr indent="355600" algn="just"/>
            <a:r>
              <a:rPr lang="zh-CN" altLang="en-US" sz="1400" b="1" dirty="0">
                <a:latin typeface="微软雅黑" panose="020B0503020204020204" pitchFamily="34" charset="-122"/>
                <a:ea typeface="微软雅黑" panose="020B0503020204020204" pitchFamily="34" charset="-122"/>
              </a:rPr>
              <a:t>产品描述</a:t>
            </a:r>
            <a:r>
              <a:rPr lang="zh-CN" altLang="en-US" sz="1400" dirty="0">
                <a:latin typeface="微软雅黑" panose="020B0503020204020204" pitchFamily="34" charset="-122"/>
                <a:ea typeface="微软雅黑" panose="020B0503020204020204" pitchFamily="34" charset="-122"/>
              </a:rPr>
              <a:t>：</a:t>
            </a:r>
            <a:r>
              <a:rPr lang="en-US" altLang="zh-CN" sz="1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CIGAR-HDI100</a:t>
            </a:r>
            <a:r>
              <a:rPr lang="zh-CN" altLang="zh-CN" sz="1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雪茄烟硬度检测仪，主要适用于圆柱形手工雪茄烟</a:t>
            </a:r>
            <a:r>
              <a:rPr lang="en-US" altLang="zh-CN" sz="1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机制雪茄烟成品及烟胚，用于雪茄烟的硬度检测，满足生产研究需要。</a:t>
            </a:r>
            <a:endParaRPr lang="zh-CN" alt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eaLnBrk="1" hangingPunct="1">
              <a:lnSpc>
                <a:spcPct val="150000"/>
              </a:lnSpc>
            </a:pPr>
            <a:r>
              <a:rPr lang="zh-CN" altLang="en-US" sz="1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对</a:t>
            </a:r>
            <a:r>
              <a:rPr lang="zh-CN" altLang="zh-CN" sz="1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雪茄烟支数和单支雪茄烟数据、最大值、最小值、平均值、标偏、变异系数、合格数、不合格数的统计功能</a:t>
            </a:r>
            <a:endParaRPr lang="zh-CN" altLang="en-US" sz="1400" dirty="0">
              <a:latin typeface="微软雅黑" panose="020B0503020204020204" pitchFamily="34" charset="-122"/>
              <a:ea typeface="微软雅黑" panose="020B0503020204020204" pitchFamily="34" charset="-122"/>
            </a:endParaRPr>
          </a:p>
        </p:txBody>
      </p:sp>
      <p:pic>
        <p:nvPicPr>
          <p:cNvPr id="2" name="图片 1">
            <a:extLst>
              <a:ext uri="{FF2B5EF4-FFF2-40B4-BE49-F238E27FC236}">
                <a16:creationId xmlns:a16="http://schemas.microsoft.com/office/drawing/2014/main" id="{97E18FE0-1062-297F-4E79-BF68F8CD49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332" t="15611" r="34572" b="13800"/>
          <a:stretch/>
        </p:blipFill>
        <p:spPr bwMode="auto">
          <a:xfrm>
            <a:off x="494946" y="1259069"/>
            <a:ext cx="2942801" cy="3652645"/>
          </a:xfrm>
          <a:prstGeom prst="rect">
            <a:avLst/>
          </a:prstGeom>
          <a:noFill/>
          <a:ln>
            <a:noFill/>
          </a:ln>
          <a:effectLst>
            <a:reflection stA="42000" endPos="36000" dir="5400000" sy="-100000" algn="bl" rotWithShape="0"/>
            <a:softEdge rad="139700"/>
          </a:effectLst>
          <a:extLst>
            <a:ext uri="{53640926-AAD7-44D8-BBD7-CCE9431645EC}">
              <a14:shadowObscured xmlns:a14="http://schemas.microsoft.com/office/drawing/2010/main"/>
            </a:ext>
          </a:extLst>
        </p:spPr>
      </p:pic>
      <p:pic>
        <p:nvPicPr>
          <p:cNvPr id="4" name="图片 3">
            <a:extLst>
              <a:ext uri="{FF2B5EF4-FFF2-40B4-BE49-F238E27FC236}">
                <a16:creationId xmlns:a16="http://schemas.microsoft.com/office/drawing/2014/main" id="{ADFF485A-D6AC-D06F-A6B7-5F9E2C04F838}"/>
              </a:ext>
            </a:extLst>
          </p:cNvPr>
          <p:cNvPicPr>
            <a:picLocks noChangeAspect="1"/>
          </p:cNvPicPr>
          <p:nvPr/>
        </p:nvPicPr>
        <p:blipFill>
          <a:blip r:embed="rId4"/>
          <a:stretch>
            <a:fillRect/>
          </a:stretch>
        </p:blipFill>
        <p:spPr>
          <a:xfrm>
            <a:off x="4248483" y="3429000"/>
            <a:ext cx="3228223" cy="2459865"/>
          </a:xfrm>
          <a:prstGeom prst="rect">
            <a:avLst/>
          </a:prstGeom>
          <a:effectLst>
            <a:softEdge rad="50800"/>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p:nvPr/>
        </p:nvSpPr>
        <p:spPr>
          <a:xfrm>
            <a:off x="4057583" y="603250"/>
            <a:ext cx="5086417" cy="769938"/>
          </a:xfrm>
          <a:prstGeom prst="rect">
            <a:avLst/>
          </a:prstGeom>
          <a:noFill/>
          <a:ln w="9525">
            <a:noFill/>
          </a:ln>
        </p:spPr>
        <p:txBody>
          <a:bodyPr wrap="square">
            <a:spAutoFit/>
          </a:bodyPr>
          <a:lstStyle/>
          <a:p>
            <a:pPr algn="ctr" eaLnBrk="1" hangingPunct="1">
              <a:buFont typeface="Arial" panose="020B0604020202020204" pitchFamily="34" charset="0"/>
              <a:buNone/>
              <a:defRPr/>
            </a:pPr>
            <a:r>
              <a:rPr lang="en-US" altLang="zh-CN" sz="1600" b="1" noProof="1">
                <a:latin typeface="微软雅黑" panose="020B0503020204020204" pitchFamily="34" charset="-122"/>
                <a:ea typeface="微软雅黑" panose="020B0503020204020204" pitchFamily="34" charset="-122"/>
                <a:sym typeface="Arial" panose="020B0604020202020204" pitchFamily="34" charset="0"/>
              </a:rPr>
              <a:t>50</a:t>
            </a:r>
            <a:r>
              <a:rPr lang="zh-CN" altLang="en-US" sz="1600" b="1" noProof="1">
                <a:latin typeface="微软雅黑" panose="020B0503020204020204" pitchFamily="34" charset="-122"/>
                <a:ea typeface="微软雅黑" panose="020B0503020204020204" pitchFamily="34" charset="-122"/>
                <a:sym typeface="Arial" panose="020B0604020202020204" pitchFamily="34" charset="0"/>
              </a:rPr>
              <a:t>通道低温电子烟生物吸烟机</a:t>
            </a:r>
          </a:p>
          <a:p>
            <a:pPr eaLnBrk="1" hangingPunct="1">
              <a:buFont typeface="Arial" panose="020B0604020202020204" pitchFamily="34" charset="0"/>
              <a:buNone/>
              <a:defRPr/>
            </a:pPr>
            <a:r>
              <a:rPr lang="en-US" altLang="zh-CN" sz="1400" noProof="1">
                <a:latin typeface="微软雅黑" panose="020B0503020204020204" pitchFamily="34" charset="-122"/>
                <a:ea typeface="微软雅黑" panose="020B0503020204020204" pitchFamily="34" charset="-122"/>
                <a:sym typeface="Arial" panose="020B0604020202020204" pitchFamily="34" charset="0"/>
              </a:rPr>
              <a:t>50 channel low temperature electronic cigarette biological smoking machine</a:t>
            </a:r>
            <a:endParaRPr lang="zh-CN" altLang="en-US" sz="1400" noProof="1">
              <a:latin typeface="微软雅黑" panose="020B0503020204020204" pitchFamily="34" charset="-122"/>
              <a:ea typeface="微软雅黑" panose="020B0503020204020204" pitchFamily="34" charset="-122"/>
              <a:sym typeface="Arial" panose="020B0604020202020204" pitchFamily="34" charset="0"/>
            </a:endParaRPr>
          </a:p>
        </p:txBody>
      </p:sp>
      <p:sp>
        <p:nvSpPr>
          <p:cNvPr id="51203" name="Text Box 8"/>
          <p:cNvSpPr txBox="1">
            <a:spLocks noChangeArrowheads="1"/>
          </p:cNvSpPr>
          <p:nvPr/>
        </p:nvSpPr>
        <p:spPr bwMode="auto">
          <a:xfrm>
            <a:off x="4010026" y="1259069"/>
            <a:ext cx="5200650" cy="1669688"/>
          </a:xfrm>
          <a:prstGeom prst="rect">
            <a:avLst/>
          </a:prstGeom>
          <a:noFill/>
          <a:ln w="9525">
            <a:noFill/>
            <a:miter lim="800000"/>
          </a:ln>
        </p:spPr>
        <p:txBody>
          <a:bodyPr wrap="square">
            <a:spAutoFit/>
          </a:bodyPr>
          <a:lstStyle/>
          <a:p>
            <a:pPr eaLnBrk="1" hangingPunct="1">
              <a:lnSpc>
                <a:spcPct val="150000"/>
              </a:lnSpc>
            </a:pPr>
            <a:r>
              <a:rPr lang="zh-CN" altLang="en-US" sz="1400" b="1" dirty="0">
                <a:latin typeface="微软雅黑" panose="020B0503020204020204" pitchFamily="34" charset="-122"/>
                <a:ea typeface="微软雅黑" panose="020B0503020204020204" pitchFamily="34" charset="-122"/>
              </a:rPr>
              <a:t>产品描述</a:t>
            </a:r>
            <a:r>
              <a:rPr lang="zh-CN" altLang="en-US" sz="1400" dirty="0">
                <a:latin typeface="微软雅黑" panose="020B0503020204020204" pitchFamily="34" charset="-122"/>
                <a:ea typeface="微软雅黑" panose="020B0503020204020204" pitchFamily="34" charset="-122"/>
              </a:rPr>
              <a:t>：应用于低温烟生物实验的烟气吸取制备。</a:t>
            </a:r>
            <a:endParaRPr lang="en-US" altLang="zh-CN" sz="1400" dirty="0">
              <a:latin typeface="微软雅黑" panose="020B0503020204020204" pitchFamily="34" charset="-122"/>
              <a:ea typeface="微软雅黑" panose="020B0503020204020204" pitchFamily="34" charset="-122"/>
            </a:endParaRPr>
          </a:p>
          <a:p>
            <a:pPr eaLnBrk="1" hangingPunct="1">
              <a:lnSpc>
                <a:spcPct val="150000"/>
              </a:lnSpc>
            </a:pPr>
            <a:r>
              <a:rPr lang="zh-CN" altLang="en-US" sz="1400" dirty="0">
                <a:latin typeface="微软雅黑" panose="020B0503020204020204" pitchFamily="34" charset="-122"/>
                <a:ea typeface="微软雅黑" panose="020B0503020204020204" pitchFamily="34" charset="-122"/>
              </a:rPr>
              <a:t>设备采用</a:t>
            </a:r>
            <a:r>
              <a:rPr lang="en-US" altLang="zh-CN" sz="1400" dirty="0">
                <a:latin typeface="微软雅黑" panose="020B0503020204020204" pitchFamily="34" charset="-122"/>
                <a:ea typeface="微软雅黑" panose="020B0503020204020204" pitchFamily="34" charset="-122"/>
              </a:rPr>
              <a:t>50</a:t>
            </a:r>
            <a:r>
              <a:rPr lang="zh-CN" altLang="en-US" sz="1400" dirty="0">
                <a:latin typeface="微软雅黑" panose="020B0503020204020204" pitchFamily="34" charset="-122"/>
                <a:ea typeface="微软雅黑" panose="020B0503020204020204" pitchFamily="34" charset="-122"/>
              </a:rPr>
              <a:t>通道弹夹供料方式进行低温电子烟的烟气吸取收集，并自主研发水浴恒温管路保证烟气恒温输送至测试区域；并通过自主研发的上位程序实现对监测数据的汇总及上传监控工作，保证了测试数据的准确性。</a:t>
            </a:r>
            <a:endParaRPr lang="zh-CN" altLang="en-US" sz="1400" dirty="0">
              <a:ea typeface="微软雅黑" panose="020B0503020204020204" pitchFamily="34" charset="-122"/>
            </a:endParaRPr>
          </a:p>
        </p:txBody>
      </p:sp>
      <p:pic>
        <p:nvPicPr>
          <p:cNvPr id="7" name="图片 6"/>
          <p:cNvPicPr>
            <a:picLocks noChangeAspect="1"/>
          </p:cNvPicPr>
          <p:nvPr/>
        </p:nvPicPr>
        <p:blipFill rotWithShape="1">
          <a:blip r:embed="rId2"/>
          <a:srcRect l="16394" t="3537" r="33567" b="3379"/>
          <a:stretch>
            <a:fillRect/>
          </a:stretch>
        </p:blipFill>
        <p:spPr>
          <a:xfrm>
            <a:off x="4572000" y="2928923"/>
            <a:ext cx="3435209" cy="3755144"/>
          </a:xfrm>
          <a:prstGeom prst="rect">
            <a:avLst/>
          </a:prstGeom>
        </p:spPr>
      </p:pic>
      <p:pic>
        <p:nvPicPr>
          <p:cNvPr id="8" name="图片 7"/>
          <p:cNvPicPr>
            <a:picLocks noChangeAspect="1"/>
          </p:cNvPicPr>
          <p:nvPr/>
        </p:nvPicPr>
        <p:blipFill rotWithShape="1">
          <a:blip r:embed="rId3">
            <a:extLst>
              <a:ext uri="{BEBA8EAE-BF5A-486C-A8C5-ECC9F3942E4B}">
                <a14:imgProps xmlns:a14="http://schemas.microsoft.com/office/drawing/2010/main">
                  <a14:imgLayer r:embed="rId4">
                    <a14:imgEffect>
                      <a14:backgroundRemoval t="4980" b="97174" l="8511" r="77660">
                        <a14:foregroundMark x1="39894" y1="8345" x2="39894" y2="8345"/>
                        <a14:foregroundMark x1="41489" y1="5114" x2="41489" y2="5114"/>
                        <a14:foregroundMark x1="34220" y1="93136" x2="34220" y2="93136"/>
                        <a14:foregroundMark x1="28369" y1="97174" x2="28369" y2="97174"/>
                        <a14:foregroundMark x1="68440" y1="81157" x2="68440" y2="81157"/>
                        <a14:foregroundMark x1="66312" y1="79542" x2="66312" y2="79542"/>
                        <a14:foregroundMark x1="32624" y1="83984" x2="32624" y2="83984"/>
                        <a14:foregroundMark x1="27837" y1="39973" x2="27837" y2="39973"/>
                        <a14:foregroundMark x1="34220" y1="35935" x2="34220" y2="35935"/>
                        <a14:foregroundMark x1="42021" y1="34320" x2="42021" y2="34320"/>
                        <a14:foregroundMark x1="40957" y1="33917" x2="33156" y2="34320"/>
                        <a14:foregroundMark x1="43085" y1="32705" x2="43085" y2="32705"/>
                        <a14:foregroundMark x1="31560" y1="36743" x2="31560" y2="36743"/>
                        <a14:foregroundMark x1="34752" y1="36339" x2="34752" y2="36339"/>
                      </a14:backgroundRemoval>
                    </a14:imgEffect>
                  </a14:imgLayer>
                </a14:imgProps>
              </a:ext>
            </a:extLst>
          </a:blip>
          <a:srcRect r="13699"/>
          <a:stretch>
            <a:fillRect/>
          </a:stretch>
        </p:blipFill>
        <p:spPr>
          <a:xfrm>
            <a:off x="1059238" y="3429000"/>
            <a:ext cx="2112587" cy="3226326"/>
          </a:xfrm>
          <a:prstGeom prst="rect">
            <a:avLst/>
          </a:prstGeom>
          <a:noFill/>
          <a:ln w="9525">
            <a:noFill/>
            <a:miter lim="800000"/>
            <a:headEnd/>
            <a:tailEnd/>
          </a:ln>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168" y="780525"/>
            <a:ext cx="3556782" cy="19958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任意多边形 21"/>
          <p:cNvSpPr>
            <a:spLocks noChangeArrowheads="1"/>
          </p:cNvSpPr>
          <p:nvPr/>
        </p:nvSpPr>
        <p:spPr bwMode="auto">
          <a:xfrm>
            <a:off x="2149475" y="2312988"/>
            <a:ext cx="4900613" cy="1801812"/>
          </a:xfrm>
          <a:custGeom>
            <a:avLst/>
            <a:gdLst>
              <a:gd name="T0" fmla="*/ 1110650 w 4901184"/>
              <a:gd name="T1" fmla="*/ 0 h 1801368"/>
              <a:gd name="T2" fmla="*/ 4894894 w 4901184"/>
              <a:gd name="T3" fmla="*/ 0 h 1801368"/>
              <a:gd name="T4" fmla="*/ 4894894 w 4901184"/>
              <a:gd name="T5" fmla="*/ 1010989 h 1801368"/>
              <a:gd name="T6" fmla="*/ 3794475 w 4901184"/>
              <a:gd name="T7" fmla="*/ 1806258 h 1801368"/>
              <a:gd name="T8" fmla="*/ 0 w 4901184"/>
              <a:gd name="T9" fmla="*/ 1806258 h 1801368"/>
              <a:gd name="T10" fmla="*/ 0 w 4901184"/>
              <a:gd name="T11" fmla="*/ 802664 h 1801368"/>
              <a:gd name="T12" fmla="*/ 1110650 w 4901184"/>
              <a:gd name="T13" fmla="*/ 0 h 1801368"/>
              <a:gd name="T14" fmla="*/ 0 60000 65536"/>
              <a:gd name="T15" fmla="*/ 0 60000 65536"/>
              <a:gd name="T16" fmla="*/ 0 60000 65536"/>
              <a:gd name="T17" fmla="*/ 0 60000 65536"/>
              <a:gd name="T18" fmla="*/ 0 60000 65536"/>
              <a:gd name="T19" fmla="*/ 0 60000 65536"/>
              <a:gd name="T20" fmla="*/ 0 60000 65536"/>
              <a:gd name="T21" fmla="*/ 0 w 4901184"/>
              <a:gd name="T22" fmla="*/ 0 h 1801368"/>
              <a:gd name="T23" fmla="*/ 4901184 w 4901184"/>
              <a:gd name="T24" fmla="*/ 1801368 h 18013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01184" h="1801368">
                <a:moveTo>
                  <a:pt x="1112071" y="0"/>
                </a:moveTo>
                <a:lnTo>
                  <a:pt x="4901184" y="0"/>
                </a:lnTo>
                <a:lnTo>
                  <a:pt x="4901184" y="1008251"/>
                </a:lnTo>
                <a:lnTo>
                  <a:pt x="3799357" y="1801368"/>
                </a:lnTo>
                <a:lnTo>
                  <a:pt x="0" y="1801368"/>
                </a:lnTo>
                <a:lnTo>
                  <a:pt x="0" y="800490"/>
                </a:lnTo>
                <a:lnTo>
                  <a:pt x="1112071" y="0"/>
                </a:lnTo>
                <a:close/>
              </a:path>
            </a:pathLst>
          </a:custGeom>
          <a:solidFill>
            <a:srgbClr val="FAAA38"/>
          </a:solidFill>
          <a:ln w="9525">
            <a:noFill/>
            <a:round/>
          </a:ln>
        </p:spPr>
        <p:txBody>
          <a:bodyPr/>
          <a:lstStyle/>
          <a:p>
            <a:endParaRPr lang="zh-CN" altLang="en-US"/>
          </a:p>
        </p:txBody>
      </p:sp>
      <p:cxnSp>
        <p:nvCxnSpPr>
          <p:cNvPr id="52227" name="直接连接符 22"/>
          <p:cNvCxnSpPr>
            <a:cxnSpLocks noChangeShapeType="1"/>
          </p:cNvCxnSpPr>
          <p:nvPr/>
        </p:nvCxnSpPr>
        <p:spPr bwMode="auto">
          <a:xfrm flipH="1">
            <a:off x="1646238" y="1947863"/>
            <a:ext cx="2103437" cy="1517650"/>
          </a:xfrm>
          <a:prstGeom prst="line">
            <a:avLst/>
          </a:prstGeom>
          <a:noFill/>
          <a:ln w="12700">
            <a:solidFill>
              <a:srgbClr val="F99825"/>
            </a:solidFill>
            <a:round/>
          </a:ln>
        </p:spPr>
      </p:cxnSp>
      <p:cxnSp>
        <p:nvCxnSpPr>
          <p:cNvPr id="52228" name="直接连接符 23"/>
          <p:cNvCxnSpPr>
            <a:cxnSpLocks noChangeShapeType="1"/>
          </p:cNvCxnSpPr>
          <p:nvPr/>
        </p:nvCxnSpPr>
        <p:spPr bwMode="auto">
          <a:xfrm flipH="1">
            <a:off x="5403850" y="2981325"/>
            <a:ext cx="2103438" cy="1517650"/>
          </a:xfrm>
          <a:prstGeom prst="line">
            <a:avLst/>
          </a:prstGeom>
          <a:noFill/>
          <a:ln w="12700">
            <a:solidFill>
              <a:srgbClr val="F99825"/>
            </a:solidFill>
            <a:round/>
          </a:ln>
        </p:spPr>
      </p:cxnSp>
      <p:sp>
        <p:nvSpPr>
          <p:cNvPr id="7" name="文本框 26"/>
          <p:cNvSpPr txBox="1">
            <a:spLocks noChangeArrowheads="1"/>
          </p:cNvSpPr>
          <p:nvPr/>
        </p:nvSpPr>
        <p:spPr bwMode="auto">
          <a:xfrm>
            <a:off x="2674938" y="2711450"/>
            <a:ext cx="5473700" cy="1787525"/>
          </a:xfrm>
          <a:prstGeom prst="rect">
            <a:avLst/>
          </a:prstGeom>
          <a:noFill/>
          <a:ln w="9525">
            <a:noFill/>
            <a:miter lim="800000"/>
          </a:ln>
        </p:spPr>
        <p:txBody>
          <a:bodyPr wrap="none"/>
          <a:lstStyle/>
          <a:p>
            <a:pPr eaLnBrk="1" fontAlgn="auto" hangingPunct="1">
              <a:spcBef>
                <a:spcPts val="0"/>
              </a:spcBef>
              <a:spcAft>
                <a:spcPts val="0"/>
              </a:spcAft>
              <a:defRPr/>
            </a:pPr>
            <a:r>
              <a:rPr lang="zh-CN" altLang="en-US" sz="2800" b="1" kern="0" dirty="0">
                <a:solidFill>
                  <a:srgbClr val="FFFFFF"/>
                </a:solidFill>
                <a:latin typeface="幼圆" panose="02010509060101010101" pitchFamily="49" charset="-122"/>
                <a:ea typeface="幼圆" panose="02010509060101010101" pitchFamily="49" charset="-122"/>
                <a:sym typeface="+mn-ea"/>
              </a:rPr>
              <a:t>轨道交通类项目项目</a:t>
            </a:r>
          </a:p>
          <a:p>
            <a:pPr eaLnBrk="1" fontAlgn="auto" hangingPunct="1">
              <a:spcBef>
                <a:spcPts val="0"/>
              </a:spcBef>
              <a:spcAft>
                <a:spcPts val="0"/>
              </a:spcAft>
              <a:defRPr/>
            </a:pPr>
            <a:r>
              <a:rPr lang="en-US" altLang="zh-CN" b="1" kern="0" dirty="0">
                <a:solidFill>
                  <a:srgbClr val="FFFFFF"/>
                </a:solidFill>
                <a:latin typeface="幼圆" panose="02010509060101010101" pitchFamily="49" charset="-122"/>
                <a:ea typeface="幼圆" panose="02010509060101010101" pitchFamily="49" charset="-122"/>
                <a:sym typeface="+mn-ea"/>
              </a:rPr>
              <a:t>High-speed train </a:t>
            </a:r>
          </a:p>
          <a:p>
            <a:pPr eaLnBrk="1" fontAlgn="auto" hangingPunct="1">
              <a:spcBef>
                <a:spcPts val="0"/>
              </a:spcBef>
              <a:spcAft>
                <a:spcPts val="0"/>
              </a:spcAft>
              <a:defRPr/>
            </a:pPr>
            <a:r>
              <a:rPr lang="en-US" altLang="zh-CN" b="1" kern="0" dirty="0">
                <a:solidFill>
                  <a:srgbClr val="FFFFFF"/>
                </a:solidFill>
                <a:latin typeface="幼圆" panose="02010509060101010101" pitchFamily="49" charset="-122"/>
                <a:ea typeface="幼圆" panose="02010509060101010101" pitchFamily="49" charset="-122"/>
                <a:sym typeface="+mn-ea"/>
              </a:rPr>
              <a:t>supporting project</a:t>
            </a:r>
            <a:endParaRPr lang="zh-CN" altLang="en-US" b="1" kern="0" dirty="0">
              <a:solidFill>
                <a:srgbClr val="FFFFFF"/>
              </a:solidFill>
              <a:latin typeface="幼圆" panose="02010509060101010101" pitchFamily="49" charset="-122"/>
              <a:ea typeface="幼圆" panose="02010509060101010101" pitchFamily="49" charset="-122"/>
              <a:sym typeface="+mn-ea"/>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p:nvPr/>
        </p:nvSpPr>
        <p:spPr>
          <a:xfrm>
            <a:off x="2949893" y="749438"/>
            <a:ext cx="4632325" cy="523220"/>
          </a:xfrm>
          <a:prstGeom prst="rect">
            <a:avLst/>
          </a:prstGeom>
          <a:noFill/>
          <a:ln w="9525">
            <a:noFill/>
          </a:ln>
        </p:spPr>
        <p:txBody>
          <a:bodyPr>
            <a:spAutoFit/>
          </a:bodyPr>
          <a:lstStyle/>
          <a:p>
            <a:pPr eaLnBrk="1" hangingPunct="1">
              <a:buFont typeface="Arial" panose="020B0604020202020204" pitchFamily="34" charset="0"/>
              <a:buNone/>
              <a:defRPr/>
            </a:pPr>
            <a:r>
              <a:rPr lang="zh-CN" altLang="en-US" sz="1400" b="1" noProof="1">
                <a:solidFill>
                  <a:schemeClr val="accent6">
                    <a:lumMod val="75000"/>
                  </a:schemeClr>
                </a:solidFill>
                <a:latin typeface="+mn-ea"/>
                <a:ea typeface="+mn-ea"/>
                <a:sym typeface="Arial" panose="020B0604020202020204" pitchFamily="34" charset="0"/>
              </a:rPr>
              <a:t>智能复兴号</a:t>
            </a:r>
            <a:r>
              <a:rPr lang="en-US" altLang="zh-CN" sz="1400" b="1" noProof="1">
                <a:solidFill>
                  <a:schemeClr val="accent6">
                    <a:lumMod val="75000"/>
                  </a:schemeClr>
                </a:solidFill>
                <a:latin typeface="+mn-ea"/>
                <a:ea typeface="+mn-ea"/>
                <a:sym typeface="Arial" panose="020B0604020202020204" pitchFamily="34" charset="0"/>
              </a:rPr>
              <a:t>-VIP</a:t>
            </a:r>
            <a:r>
              <a:rPr lang="zh-CN" altLang="en-US" sz="1400" b="1" noProof="1">
                <a:solidFill>
                  <a:schemeClr val="accent6">
                    <a:lumMod val="75000"/>
                  </a:schemeClr>
                </a:solidFill>
                <a:latin typeface="+mn-ea"/>
                <a:ea typeface="+mn-ea"/>
                <a:sym typeface="Arial" panose="020B0604020202020204" pitchFamily="34" charset="0"/>
              </a:rPr>
              <a:t>座椅</a:t>
            </a:r>
            <a:br>
              <a:rPr lang="en-US" altLang="zh-CN" sz="1400" b="1" noProof="1">
                <a:solidFill>
                  <a:schemeClr val="accent6">
                    <a:lumMod val="75000"/>
                  </a:schemeClr>
                </a:solidFill>
                <a:latin typeface="+mn-ea"/>
                <a:ea typeface="+mn-ea"/>
                <a:sym typeface="Arial" panose="020B0604020202020204" pitchFamily="34" charset="0"/>
              </a:rPr>
            </a:br>
            <a:r>
              <a:rPr lang="fr-FR" altLang="zh-CN" sz="1400" b="1" noProof="1">
                <a:solidFill>
                  <a:schemeClr val="accent6">
                    <a:lumMod val="75000"/>
                  </a:schemeClr>
                </a:solidFill>
                <a:latin typeface="+mn-ea"/>
                <a:ea typeface="+mn-ea"/>
                <a:sym typeface="Arial" panose="020B0604020202020204" pitchFamily="34" charset="0"/>
              </a:rPr>
              <a:t>Intelligent Renaissance VIP Seat</a:t>
            </a:r>
            <a:endParaRPr lang="zh-CN" altLang="en-US" sz="1400" b="1" noProof="1">
              <a:solidFill>
                <a:schemeClr val="accent6">
                  <a:lumMod val="75000"/>
                </a:schemeClr>
              </a:solidFill>
              <a:latin typeface="+mn-ea"/>
              <a:ea typeface="+mn-ea"/>
              <a:sym typeface="Arial" panose="020B0604020202020204" pitchFamily="34" charset="0"/>
            </a:endParaRPr>
          </a:p>
        </p:txBody>
      </p:sp>
      <p:pic>
        <p:nvPicPr>
          <p:cNvPr id="3" name="图片 2">
            <a:extLst>
              <a:ext uri="{FF2B5EF4-FFF2-40B4-BE49-F238E27FC236}">
                <a16:creationId xmlns:a16="http://schemas.microsoft.com/office/drawing/2014/main" id="{DF30CFC4-263B-EAF3-BA60-87366E305C54}"/>
              </a:ext>
            </a:extLst>
          </p:cNvPr>
          <p:cNvPicPr>
            <a:picLocks noChangeAspect="1"/>
          </p:cNvPicPr>
          <p:nvPr/>
        </p:nvPicPr>
        <p:blipFill>
          <a:blip r:embed="rId2"/>
          <a:stretch>
            <a:fillRect/>
          </a:stretch>
        </p:blipFill>
        <p:spPr>
          <a:xfrm>
            <a:off x="650239" y="1544710"/>
            <a:ext cx="4015255" cy="3179690"/>
          </a:xfrm>
          <a:prstGeom prst="rect">
            <a:avLst/>
          </a:prstGeom>
        </p:spPr>
      </p:pic>
      <p:pic>
        <p:nvPicPr>
          <p:cNvPr id="5" name="图片 4">
            <a:extLst>
              <a:ext uri="{FF2B5EF4-FFF2-40B4-BE49-F238E27FC236}">
                <a16:creationId xmlns:a16="http://schemas.microsoft.com/office/drawing/2014/main" id="{FD5EDB8C-97AD-A1BD-9E9B-83A62C93C500}"/>
              </a:ext>
            </a:extLst>
          </p:cNvPr>
          <p:cNvPicPr>
            <a:picLocks noChangeAspect="1"/>
          </p:cNvPicPr>
          <p:nvPr/>
        </p:nvPicPr>
        <p:blipFill>
          <a:blip r:embed="rId3"/>
          <a:stretch>
            <a:fillRect/>
          </a:stretch>
        </p:blipFill>
        <p:spPr>
          <a:xfrm>
            <a:off x="4692559" y="3429000"/>
            <a:ext cx="4258401" cy="3179690"/>
          </a:xfrm>
          <a:prstGeom prst="rect">
            <a:avLst/>
          </a:prstGeom>
        </p:spPr>
      </p:pic>
      <p:sp>
        <p:nvSpPr>
          <p:cNvPr id="2" name="文本框 1">
            <a:extLst>
              <a:ext uri="{FF2B5EF4-FFF2-40B4-BE49-F238E27FC236}">
                <a16:creationId xmlns:a16="http://schemas.microsoft.com/office/drawing/2014/main" id="{956952DF-A4CD-B65F-4C92-DAE60FC5F7EA}"/>
              </a:ext>
            </a:extLst>
          </p:cNvPr>
          <p:cNvSpPr txBox="1"/>
          <p:nvPr/>
        </p:nvSpPr>
        <p:spPr>
          <a:xfrm>
            <a:off x="4947920" y="1544710"/>
            <a:ext cx="4003040" cy="1446550"/>
          </a:xfrm>
          <a:prstGeom prst="rect">
            <a:avLst/>
          </a:prstGeom>
          <a:noFill/>
        </p:spPr>
        <p:txBody>
          <a:bodyPr wrap="square" rtlCol="0">
            <a:spAutoFit/>
          </a:bodyPr>
          <a:lstStyle/>
          <a:p>
            <a:r>
              <a:rPr lang="zh-CN" altLang="en-US" b="1" dirty="0"/>
              <a:t>产品说明</a:t>
            </a:r>
            <a:r>
              <a:rPr lang="zh-CN" altLang="en-US" dirty="0"/>
              <a:t>：</a:t>
            </a:r>
            <a:r>
              <a:rPr lang="zh-CN" altLang="en-US" sz="1400" dirty="0"/>
              <a:t>产品分为桌台主体，翻转桌板，控制面板，阅读灯等组件。材质采用整块航空铝加工雕刻 既保证重量不超重也实现受力强度。表面采用香槟金着色氧化体现出整个产品外观色泽优美 </a:t>
            </a:r>
            <a:r>
              <a:rPr lang="zh-CN" altLang="en-US" sz="1400" b="0" i="0" dirty="0">
                <a:effectLst/>
                <a:latin typeface="Arial" panose="020B0604020202020204" pitchFamily="34" charset="0"/>
              </a:rPr>
              <a:t>高雅大方</a:t>
            </a:r>
            <a:r>
              <a:rPr lang="zh-CN" altLang="en-US" sz="1400" dirty="0"/>
              <a:t>。水转印工艺覆盖整个表面突出产品的高 大 尚。</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p:nvPr/>
        </p:nvSpPr>
        <p:spPr>
          <a:xfrm>
            <a:off x="328613" y="848829"/>
            <a:ext cx="4632325" cy="522287"/>
          </a:xfrm>
          <a:prstGeom prst="rect">
            <a:avLst/>
          </a:prstGeom>
          <a:noFill/>
          <a:ln w="9525">
            <a:noFill/>
          </a:ln>
        </p:spPr>
        <p:txBody>
          <a:bodyPr>
            <a:spAutoFit/>
          </a:bodyPr>
          <a:lstStyle/>
          <a:p>
            <a:pPr eaLnBrk="1" hangingPunct="1">
              <a:buFont typeface="Arial" panose="020B0604020202020204" pitchFamily="34" charset="0"/>
              <a:buNone/>
              <a:defRPr/>
            </a:pPr>
            <a:r>
              <a:rPr lang="en-US" altLang="zh-CN" sz="1400" b="1" noProof="1">
                <a:solidFill>
                  <a:schemeClr val="accent6">
                    <a:lumMod val="75000"/>
                  </a:schemeClr>
                </a:solidFill>
                <a:latin typeface="+mn-ea"/>
                <a:ea typeface="+mn-ea"/>
                <a:sym typeface="Arial" panose="020B0604020202020204" pitchFamily="34" charset="0"/>
              </a:rPr>
              <a:t>VIP</a:t>
            </a:r>
            <a:r>
              <a:rPr lang="zh-CN" altLang="en-US" sz="1400" b="1" noProof="1">
                <a:solidFill>
                  <a:schemeClr val="accent6">
                    <a:lumMod val="75000"/>
                  </a:schemeClr>
                </a:solidFill>
                <a:latin typeface="+mn-ea"/>
                <a:ea typeface="+mn-ea"/>
                <a:sym typeface="Arial" panose="020B0604020202020204" pitchFamily="34" charset="0"/>
              </a:rPr>
              <a:t>座椅</a:t>
            </a:r>
            <a:r>
              <a:rPr lang="en-US" altLang="zh-CN" sz="1400" b="1" noProof="1">
                <a:solidFill>
                  <a:schemeClr val="accent6">
                    <a:lumMod val="75000"/>
                  </a:schemeClr>
                </a:solidFill>
                <a:latin typeface="+mn-ea"/>
                <a:ea typeface="+mn-ea"/>
                <a:sym typeface="Arial" panose="020B0604020202020204" pitchFamily="34" charset="0"/>
              </a:rPr>
              <a:t>---</a:t>
            </a:r>
            <a:r>
              <a:rPr lang="zh-CN" altLang="en-US" sz="1400" b="1" noProof="1">
                <a:solidFill>
                  <a:schemeClr val="accent6">
                    <a:lumMod val="75000"/>
                  </a:schemeClr>
                </a:solidFill>
                <a:latin typeface="+mn-ea"/>
                <a:ea typeface="+mn-ea"/>
                <a:sym typeface="Arial" panose="020B0604020202020204" pitchFamily="34" charset="0"/>
              </a:rPr>
              <a:t>桌板主体</a:t>
            </a:r>
            <a:br>
              <a:rPr lang="en-US" altLang="zh-CN" sz="1400" b="1" noProof="1">
                <a:solidFill>
                  <a:schemeClr val="accent6">
                    <a:lumMod val="75000"/>
                  </a:schemeClr>
                </a:solidFill>
                <a:latin typeface="+mn-ea"/>
                <a:ea typeface="+mn-ea"/>
                <a:sym typeface="Arial" panose="020B0604020202020204" pitchFamily="34" charset="0"/>
              </a:rPr>
            </a:br>
            <a:r>
              <a:rPr lang="en-US" altLang="zh-CN" sz="1400" b="1" noProof="1">
                <a:solidFill>
                  <a:schemeClr val="accent6">
                    <a:lumMod val="75000"/>
                  </a:schemeClr>
                </a:solidFill>
                <a:latin typeface="+mn-ea"/>
                <a:ea typeface="+mn-ea"/>
                <a:sym typeface="Arial" panose="020B0604020202020204" pitchFamily="34" charset="0"/>
              </a:rPr>
              <a:t>VIP Seat - Table Board Bod</a:t>
            </a:r>
            <a:endParaRPr lang="zh-CN" altLang="en-US" sz="1400" b="1" noProof="1">
              <a:solidFill>
                <a:schemeClr val="accent6">
                  <a:lumMod val="75000"/>
                </a:schemeClr>
              </a:solidFill>
              <a:latin typeface="+mn-ea"/>
              <a:ea typeface="+mn-ea"/>
              <a:sym typeface="Arial" panose="020B0604020202020204" pitchFamily="34" charset="0"/>
            </a:endParaRPr>
          </a:p>
        </p:txBody>
      </p:sp>
      <p:sp>
        <p:nvSpPr>
          <p:cNvPr id="7" name="Text Box 7"/>
          <p:cNvSpPr txBox="1"/>
          <p:nvPr/>
        </p:nvSpPr>
        <p:spPr>
          <a:xfrm>
            <a:off x="206693" y="4377882"/>
            <a:ext cx="4632325" cy="523220"/>
          </a:xfrm>
          <a:prstGeom prst="rect">
            <a:avLst/>
          </a:prstGeom>
          <a:noFill/>
          <a:ln w="9525">
            <a:noFill/>
          </a:ln>
        </p:spPr>
        <p:txBody>
          <a:bodyPr>
            <a:spAutoFit/>
          </a:bodyPr>
          <a:lstStyle/>
          <a:p>
            <a:pPr eaLnBrk="1" hangingPunct="1">
              <a:buFont typeface="Arial" panose="020B0604020202020204" pitchFamily="34" charset="0"/>
              <a:buNone/>
              <a:defRPr/>
            </a:pPr>
            <a:r>
              <a:rPr lang="en-US" altLang="zh-CN" sz="1400" b="1" noProof="1">
                <a:solidFill>
                  <a:schemeClr val="accent6">
                    <a:lumMod val="75000"/>
                  </a:schemeClr>
                </a:solidFill>
                <a:latin typeface="+mn-ea"/>
                <a:ea typeface="+mn-ea"/>
                <a:sym typeface="Arial" panose="020B0604020202020204" pitchFamily="34" charset="0"/>
              </a:rPr>
              <a:t>VIP</a:t>
            </a:r>
            <a:r>
              <a:rPr lang="zh-CN" altLang="en-US" sz="1400" b="1" noProof="1">
                <a:solidFill>
                  <a:schemeClr val="accent6">
                    <a:lumMod val="75000"/>
                  </a:schemeClr>
                </a:solidFill>
                <a:latin typeface="+mn-ea"/>
                <a:ea typeface="+mn-ea"/>
                <a:sym typeface="Arial" panose="020B0604020202020204" pitchFamily="34" charset="0"/>
              </a:rPr>
              <a:t>座椅</a:t>
            </a:r>
            <a:r>
              <a:rPr lang="en-US" altLang="zh-CN" sz="1400" b="1" noProof="1">
                <a:solidFill>
                  <a:schemeClr val="accent6">
                    <a:lumMod val="75000"/>
                  </a:schemeClr>
                </a:solidFill>
                <a:latin typeface="+mn-ea"/>
                <a:ea typeface="+mn-ea"/>
                <a:sym typeface="Arial" panose="020B0604020202020204" pitchFamily="34" charset="0"/>
              </a:rPr>
              <a:t>---</a:t>
            </a:r>
            <a:r>
              <a:rPr lang="zh-CN" altLang="en-US" sz="1400" b="1" noProof="1">
                <a:solidFill>
                  <a:schemeClr val="accent6">
                    <a:lumMod val="75000"/>
                  </a:schemeClr>
                </a:solidFill>
                <a:latin typeface="+mn-ea"/>
                <a:ea typeface="+mn-ea"/>
                <a:sym typeface="Arial" panose="020B0604020202020204" pitchFamily="34" charset="0"/>
              </a:rPr>
              <a:t>翻转桌板</a:t>
            </a:r>
            <a:endParaRPr lang="en-US" altLang="zh-CN" sz="1400" b="1" noProof="1">
              <a:solidFill>
                <a:schemeClr val="accent6">
                  <a:lumMod val="75000"/>
                </a:schemeClr>
              </a:solidFill>
              <a:latin typeface="+mn-ea"/>
              <a:ea typeface="+mn-ea"/>
              <a:sym typeface="Arial" panose="020B0604020202020204" pitchFamily="34" charset="0"/>
            </a:endParaRPr>
          </a:p>
          <a:p>
            <a:pPr eaLnBrk="1" hangingPunct="1">
              <a:buFont typeface="Arial" panose="020B0604020202020204" pitchFamily="34" charset="0"/>
              <a:buNone/>
              <a:defRPr/>
            </a:pPr>
            <a:r>
              <a:rPr lang="en-US" altLang="zh-CN" sz="1400" b="1" noProof="1">
                <a:solidFill>
                  <a:schemeClr val="accent6">
                    <a:lumMod val="75000"/>
                  </a:schemeClr>
                </a:solidFill>
                <a:latin typeface="+mn-ea"/>
                <a:ea typeface="+mn-ea"/>
                <a:sym typeface="Arial" panose="020B0604020202020204" pitchFamily="34" charset="0"/>
              </a:rPr>
              <a:t>VIP seat - flip table board</a:t>
            </a:r>
            <a:endParaRPr lang="zh-CN" altLang="en-US" sz="1400" b="1" noProof="1">
              <a:solidFill>
                <a:schemeClr val="accent6">
                  <a:lumMod val="75000"/>
                </a:schemeClr>
              </a:solidFill>
              <a:latin typeface="+mn-ea"/>
              <a:ea typeface="+mn-ea"/>
              <a:sym typeface="Arial" panose="020B0604020202020204" pitchFamily="34" charset="0"/>
            </a:endParaRPr>
          </a:p>
        </p:txBody>
      </p:sp>
      <p:pic>
        <p:nvPicPr>
          <p:cNvPr id="3" name="图片 2">
            <a:extLst>
              <a:ext uri="{FF2B5EF4-FFF2-40B4-BE49-F238E27FC236}">
                <a16:creationId xmlns:a16="http://schemas.microsoft.com/office/drawing/2014/main" id="{998152CD-F3D7-0339-D507-7F9C6F24208C}"/>
              </a:ext>
            </a:extLst>
          </p:cNvPr>
          <p:cNvPicPr>
            <a:picLocks noChangeAspect="1"/>
          </p:cNvPicPr>
          <p:nvPr/>
        </p:nvPicPr>
        <p:blipFill>
          <a:blip r:embed="rId2"/>
          <a:stretch>
            <a:fillRect/>
          </a:stretch>
        </p:blipFill>
        <p:spPr>
          <a:xfrm>
            <a:off x="457200" y="1470509"/>
            <a:ext cx="3753637" cy="2807980"/>
          </a:xfrm>
          <a:prstGeom prst="rect">
            <a:avLst/>
          </a:prstGeom>
        </p:spPr>
      </p:pic>
      <p:pic>
        <p:nvPicPr>
          <p:cNvPr id="5" name="图片 4">
            <a:extLst>
              <a:ext uri="{FF2B5EF4-FFF2-40B4-BE49-F238E27FC236}">
                <a16:creationId xmlns:a16="http://schemas.microsoft.com/office/drawing/2014/main" id="{B0ADD68D-CEAA-53B8-D2AE-D5E1F9816D6D}"/>
              </a:ext>
            </a:extLst>
          </p:cNvPr>
          <p:cNvPicPr>
            <a:picLocks noChangeAspect="1"/>
          </p:cNvPicPr>
          <p:nvPr/>
        </p:nvPicPr>
        <p:blipFill>
          <a:blip r:embed="rId3"/>
          <a:stretch>
            <a:fillRect/>
          </a:stretch>
        </p:blipFill>
        <p:spPr>
          <a:xfrm>
            <a:off x="4243387" y="1470509"/>
            <a:ext cx="4572000" cy="2807980"/>
          </a:xfrm>
          <a:prstGeom prst="rect">
            <a:avLst/>
          </a:prstGeom>
        </p:spPr>
      </p:pic>
      <p:pic>
        <p:nvPicPr>
          <p:cNvPr id="8" name="图片 7">
            <a:extLst>
              <a:ext uri="{FF2B5EF4-FFF2-40B4-BE49-F238E27FC236}">
                <a16:creationId xmlns:a16="http://schemas.microsoft.com/office/drawing/2014/main" id="{BFA18FD7-3E6E-7AA0-B170-C29D58BB65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765" y="5000495"/>
            <a:ext cx="4034622" cy="1798098"/>
          </a:xfrm>
          <a:prstGeom prst="rect">
            <a:avLst/>
          </a:prstGeom>
        </p:spPr>
      </p:pic>
      <p:pic>
        <p:nvPicPr>
          <p:cNvPr id="12" name="图片 11">
            <a:extLst>
              <a:ext uri="{FF2B5EF4-FFF2-40B4-BE49-F238E27FC236}">
                <a16:creationId xmlns:a16="http://schemas.microsoft.com/office/drawing/2014/main" id="{1519C227-1B1D-6465-042F-311CCA92591E}"/>
              </a:ext>
            </a:extLst>
          </p:cNvPr>
          <p:cNvPicPr>
            <a:picLocks noChangeAspect="1"/>
          </p:cNvPicPr>
          <p:nvPr/>
        </p:nvPicPr>
        <p:blipFill>
          <a:blip r:embed="rId5"/>
          <a:stretch>
            <a:fillRect/>
          </a:stretch>
        </p:blipFill>
        <p:spPr>
          <a:xfrm>
            <a:off x="4960938" y="5000495"/>
            <a:ext cx="3510915" cy="168148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p:nvPr/>
        </p:nvSpPr>
        <p:spPr>
          <a:xfrm>
            <a:off x="531813" y="691563"/>
            <a:ext cx="4632325" cy="522287"/>
          </a:xfrm>
          <a:prstGeom prst="rect">
            <a:avLst/>
          </a:prstGeom>
          <a:noFill/>
          <a:ln w="9525">
            <a:noFill/>
          </a:ln>
        </p:spPr>
        <p:txBody>
          <a:bodyPr>
            <a:spAutoFit/>
          </a:bodyPr>
          <a:lstStyle/>
          <a:p>
            <a:pPr eaLnBrk="1" hangingPunct="1">
              <a:defRPr/>
            </a:pPr>
            <a:r>
              <a:rPr lang="en-US" altLang="zh-CN" sz="1400" b="1" noProof="1">
                <a:solidFill>
                  <a:schemeClr val="accent6">
                    <a:lumMod val="75000"/>
                  </a:schemeClr>
                </a:solidFill>
                <a:latin typeface="+mn-ea"/>
                <a:ea typeface="+mn-ea"/>
                <a:sym typeface="Arial" panose="020B0604020202020204" pitchFamily="34" charset="0"/>
              </a:rPr>
              <a:t>VIP</a:t>
            </a:r>
            <a:r>
              <a:rPr lang="zh-CN" altLang="en-US" sz="1400" b="1" noProof="1">
                <a:solidFill>
                  <a:schemeClr val="accent6">
                    <a:lumMod val="75000"/>
                  </a:schemeClr>
                </a:solidFill>
                <a:latin typeface="+mn-ea"/>
                <a:ea typeface="+mn-ea"/>
                <a:sym typeface="Arial" panose="020B0604020202020204" pitchFamily="34" charset="0"/>
              </a:rPr>
              <a:t>座椅</a:t>
            </a:r>
            <a:r>
              <a:rPr lang="en-US" altLang="zh-CN" sz="1400" b="1" noProof="1">
                <a:solidFill>
                  <a:schemeClr val="accent6">
                    <a:lumMod val="75000"/>
                  </a:schemeClr>
                </a:solidFill>
                <a:latin typeface="+mn-ea"/>
                <a:ea typeface="+mn-ea"/>
                <a:sym typeface="Arial" panose="020B0604020202020204" pitchFamily="34" charset="0"/>
              </a:rPr>
              <a:t>---</a:t>
            </a:r>
            <a:r>
              <a:rPr lang="zh-CN" altLang="en-US" sz="1400" b="1" noProof="1">
                <a:solidFill>
                  <a:schemeClr val="accent6">
                    <a:lumMod val="75000"/>
                  </a:schemeClr>
                </a:solidFill>
                <a:latin typeface="+mn-ea"/>
                <a:ea typeface="+mn-ea"/>
                <a:sym typeface="Arial" panose="020B0604020202020204" pitchFamily="34" charset="0"/>
              </a:rPr>
              <a:t>阅读灯</a:t>
            </a:r>
            <a:endParaRPr lang="en-US" altLang="zh-CN" sz="1400" b="1" noProof="1">
              <a:solidFill>
                <a:schemeClr val="accent6">
                  <a:lumMod val="75000"/>
                </a:schemeClr>
              </a:solidFill>
              <a:latin typeface="+mn-ea"/>
              <a:ea typeface="+mn-ea"/>
              <a:sym typeface="Arial" panose="020B0604020202020204" pitchFamily="34" charset="0"/>
            </a:endParaRPr>
          </a:p>
          <a:p>
            <a:pPr eaLnBrk="1" hangingPunct="1">
              <a:buFont typeface="Arial" panose="020B0604020202020204" pitchFamily="34" charset="0"/>
              <a:buNone/>
              <a:defRPr/>
            </a:pPr>
            <a:r>
              <a:rPr lang="en-US" altLang="zh-CN" sz="1400" b="1" noProof="1">
                <a:solidFill>
                  <a:schemeClr val="accent6">
                    <a:lumMod val="75000"/>
                  </a:schemeClr>
                </a:solidFill>
                <a:latin typeface="+mn-ea"/>
                <a:ea typeface="+mn-ea"/>
                <a:sym typeface="Arial" panose="020B0604020202020204" pitchFamily="34" charset="0"/>
              </a:rPr>
              <a:t>VIP Seat - Reading Light</a:t>
            </a:r>
            <a:endParaRPr lang="zh-CN" altLang="en-US" sz="1400" b="1" noProof="1">
              <a:solidFill>
                <a:schemeClr val="accent6">
                  <a:lumMod val="75000"/>
                </a:schemeClr>
              </a:solidFill>
              <a:latin typeface="+mn-ea"/>
              <a:ea typeface="+mn-ea"/>
              <a:sym typeface="Arial" panose="020B0604020202020204" pitchFamily="34" charset="0"/>
            </a:endParaRPr>
          </a:p>
        </p:txBody>
      </p:sp>
      <p:sp>
        <p:nvSpPr>
          <p:cNvPr id="11" name="Text Box 7"/>
          <p:cNvSpPr txBox="1"/>
          <p:nvPr/>
        </p:nvSpPr>
        <p:spPr>
          <a:xfrm>
            <a:off x="300991" y="4033115"/>
            <a:ext cx="4632325" cy="522287"/>
          </a:xfrm>
          <a:prstGeom prst="rect">
            <a:avLst/>
          </a:prstGeom>
          <a:noFill/>
          <a:ln w="9525">
            <a:noFill/>
          </a:ln>
        </p:spPr>
        <p:txBody>
          <a:bodyPr>
            <a:spAutoFit/>
          </a:bodyPr>
          <a:lstStyle/>
          <a:p>
            <a:pPr eaLnBrk="1" hangingPunct="1">
              <a:defRPr/>
            </a:pPr>
            <a:r>
              <a:rPr lang="en-US" altLang="zh-CN" sz="1400" b="1" noProof="1">
                <a:solidFill>
                  <a:schemeClr val="accent6">
                    <a:lumMod val="75000"/>
                  </a:schemeClr>
                </a:solidFill>
                <a:latin typeface="+mn-ea"/>
                <a:ea typeface="+mn-ea"/>
                <a:sym typeface="Arial" panose="020B0604020202020204" pitchFamily="34" charset="0"/>
              </a:rPr>
              <a:t>VIP</a:t>
            </a:r>
            <a:r>
              <a:rPr lang="zh-CN" altLang="en-US" sz="1400" b="1" noProof="1">
                <a:solidFill>
                  <a:schemeClr val="accent6">
                    <a:lumMod val="75000"/>
                  </a:schemeClr>
                </a:solidFill>
                <a:latin typeface="+mn-ea"/>
                <a:ea typeface="+mn-ea"/>
                <a:sym typeface="Arial" panose="020B0604020202020204" pitchFamily="34" charset="0"/>
              </a:rPr>
              <a:t>座椅</a:t>
            </a:r>
            <a:r>
              <a:rPr lang="en-US" altLang="zh-CN" sz="1400" b="1" noProof="1">
                <a:solidFill>
                  <a:schemeClr val="accent6">
                    <a:lumMod val="75000"/>
                  </a:schemeClr>
                </a:solidFill>
                <a:latin typeface="+mn-ea"/>
                <a:ea typeface="+mn-ea"/>
                <a:sym typeface="Arial" panose="020B0604020202020204" pitchFamily="34" charset="0"/>
              </a:rPr>
              <a:t>---</a:t>
            </a:r>
            <a:r>
              <a:rPr lang="zh-CN" altLang="en-US" sz="1400" b="1" noProof="1">
                <a:solidFill>
                  <a:schemeClr val="accent6">
                    <a:lumMod val="75000"/>
                  </a:schemeClr>
                </a:solidFill>
                <a:latin typeface="+mn-ea"/>
                <a:ea typeface="+mn-ea"/>
                <a:sym typeface="Arial" panose="020B0604020202020204" pitchFamily="34" charset="0"/>
              </a:rPr>
              <a:t>操作面板</a:t>
            </a:r>
            <a:endParaRPr lang="en-US" altLang="zh-CN" sz="1400" b="1" noProof="1">
              <a:solidFill>
                <a:schemeClr val="accent6">
                  <a:lumMod val="75000"/>
                </a:schemeClr>
              </a:solidFill>
              <a:latin typeface="+mn-ea"/>
              <a:ea typeface="+mn-ea"/>
              <a:sym typeface="Arial" panose="020B0604020202020204" pitchFamily="34" charset="0"/>
            </a:endParaRPr>
          </a:p>
          <a:p>
            <a:pPr eaLnBrk="1" hangingPunct="1">
              <a:buFont typeface="Arial" panose="020B0604020202020204" pitchFamily="34" charset="0"/>
              <a:buNone/>
              <a:defRPr/>
            </a:pPr>
            <a:r>
              <a:rPr lang="en-US" altLang="zh-CN" sz="1400" b="1" noProof="1">
                <a:solidFill>
                  <a:schemeClr val="accent6">
                    <a:lumMod val="75000"/>
                  </a:schemeClr>
                </a:solidFill>
                <a:latin typeface="+mn-ea"/>
                <a:ea typeface="+mn-ea"/>
                <a:sym typeface="Arial" panose="020B0604020202020204" pitchFamily="34" charset="0"/>
              </a:rPr>
              <a:t>VIP seat - operation panel</a:t>
            </a:r>
            <a:endParaRPr lang="zh-CN" altLang="en-US" sz="1400" b="1" noProof="1">
              <a:solidFill>
                <a:schemeClr val="accent6">
                  <a:lumMod val="75000"/>
                </a:schemeClr>
              </a:solidFill>
              <a:latin typeface="+mn-ea"/>
              <a:ea typeface="+mn-ea"/>
              <a:sym typeface="Arial" panose="020B0604020202020204" pitchFamily="34" charset="0"/>
            </a:endParaRPr>
          </a:p>
        </p:txBody>
      </p:sp>
      <p:pic>
        <p:nvPicPr>
          <p:cNvPr id="3" name="图片 2">
            <a:extLst>
              <a:ext uri="{FF2B5EF4-FFF2-40B4-BE49-F238E27FC236}">
                <a16:creationId xmlns:a16="http://schemas.microsoft.com/office/drawing/2014/main" id="{BF6C9DEB-F0E9-493F-59F8-17B3E259CD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933" y="1406890"/>
            <a:ext cx="3227387" cy="2394465"/>
          </a:xfrm>
          <a:prstGeom prst="rect">
            <a:avLst/>
          </a:prstGeom>
        </p:spPr>
      </p:pic>
      <p:pic>
        <p:nvPicPr>
          <p:cNvPr id="7" name="图片 6">
            <a:extLst>
              <a:ext uri="{FF2B5EF4-FFF2-40B4-BE49-F238E27FC236}">
                <a16:creationId xmlns:a16="http://schemas.microsoft.com/office/drawing/2014/main" id="{F6CABEE3-2BD9-E823-EB1F-57BCD6C1E9C7}"/>
              </a:ext>
            </a:extLst>
          </p:cNvPr>
          <p:cNvPicPr>
            <a:picLocks noChangeAspect="1"/>
          </p:cNvPicPr>
          <p:nvPr/>
        </p:nvPicPr>
        <p:blipFill>
          <a:blip r:embed="rId4"/>
          <a:stretch>
            <a:fillRect/>
          </a:stretch>
        </p:blipFill>
        <p:spPr>
          <a:xfrm>
            <a:off x="3771266" y="1406890"/>
            <a:ext cx="4519294" cy="2394465"/>
          </a:xfrm>
          <a:prstGeom prst="rect">
            <a:avLst/>
          </a:prstGeom>
        </p:spPr>
      </p:pic>
      <p:pic>
        <p:nvPicPr>
          <p:cNvPr id="9" name="图片 8">
            <a:extLst>
              <a:ext uri="{FF2B5EF4-FFF2-40B4-BE49-F238E27FC236}">
                <a16:creationId xmlns:a16="http://schemas.microsoft.com/office/drawing/2014/main" id="{457DE392-3A88-0D93-FFEB-371856713F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693" y="4897052"/>
            <a:ext cx="2522439" cy="1554615"/>
          </a:xfrm>
          <a:prstGeom prst="rect">
            <a:avLst/>
          </a:prstGeom>
        </p:spPr>
      </p:pic>
      <p:pic>
        <p:nvPicPr>
          <p:cNvPr id="12" name="图片 11">
            <a:extLst>
              <a:ext uri="{FF2B5EF4-FFF2-40B4-BE49-F238E27FC236}">
                <a16:creationId xmlns:a16="http://schemas.microsoft.com/office/drawing/2014/main" id="{15B7EE8F-5F07-2173-6781-013F827AB511}"/>
              </a:ext>
            </a:extLst>
          </p:cNvPr>
          <p:cNvPicPr>
            <a:picLocks noChangeAspect="1"/>
          </p:cNvPicPr>
          <p:nvPr/>
        </p:nvPicPr>
        <p:blipFill>
          <a:blip r:embed="rId6"/>
          <a:stretch>
            <a:fillRect/>
          </a:stretch>
        </p:blipFill>
        <p:spPr>
          <a:xfrm>
            <a:off x="4572000" y="4897052"/>
            <a:ext cx="2143025" cy="1611843"/>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1663AC5E-FBFE-CBE1-4EB7-BFFDB69A7348}"/>
              </a:ext>
            </a:extLst>
          </p:cNvPr>
          <p:cNvSpPr txBox="1"/>
          <p:nvPr/>
        </p:nvSpPr>
        <p:spPr>
          <a:xfrm>
            <a:off x="497840" y="1095494"/>
            <a:ext cx="5557520" cy="923330"/>
          </a:xfrm>
          <a:prstGeom prst="rect">
            <a:avLst/>
          </a:prstGeom>
          <a:noFill/>
        </p:spPr>
        <p:txBody>
          <a:bodyPr wrap="square" rtlCol="0">
            <a:spAutoFit/>
          </a:bodyPr>
          <a:lstStyle/>
          <a:p>
            <a:r>
              <a:rPr lang="zh-CN" altLang="en-US" b="0" i="0" dirty="0">
                <a:solidFill>
                  <a:srgbClr val="333333"/>
                </a:solidFill>
                <a:effectLst/>
                <a:latin typeface="system-ui"/>
              </a:rPr>
              <a:t>复兴号智能动车</a:t>
            </a:r>
            <a:r>
              <a:rPr lang="en-US" altLang="zh-CN" dirty="0"/>
              <a:t>--</a:t>
            </a:r>
            <a:r>
              <a:rPr lang="zh-CN" altLang="en-US" dirty="0"/>
              <a:t>收纳侧扶手桌板</a:t>
            </a:r>
            <a:endParaRPr lang="en-US" altLang="zh-CN" dirty="0"/>
          </a:p>
          <a:p>
            <a:r>
              <a:rPr lang="en-US" altLang="zh-CN" dirty="0" err="1"/>
              <a:t>Fuxing</a:t>
            </a:r>
            <a:r>
              <a:rPr lang="en-US" altLang="zh-CN" dirty="0"/>
              <a:t> intelligent high-speed train - storage side armrest table board</a:t>
            </a:r>
            <a:endParaRPr lang="zh-CN" altLang="en-US" dirty="0"/>
          </a:p>
        </p:txBody>
      </p:sp>
      <p:pic>
        <p:nvPicPr>
          <p:cNvPr id="5" name="图片 4">
            <a:extLst>
              <a:ext uri="{FF2B5EF4-FFF2-40B4-BE49-F238E27FC236}">
                <a16:creationId xmlns:a16="http://schemas.microsoft.com/office/drawing/2014/main" id="{CEB0793F-DD00-5678-1D18-DA8F728150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4562" y="4400386"/>
            <a:ext cx="3525518" cy="2182252"/>
          </a:xfrm>
          <a:prstGeom prst="rect">
            <a:avLst/>
          </a:prstGeom>
        </p:spPr>
      </p:pic>
      <p:pic>
        <p:nvPicPr>
          <p:cNvPr id="9" name="图片 8">
            <a:extLst>
              <a:ext uri="{FF2B5EF4-FFF2-40B4-BE49-F238E27FC236}">
                <a16:creationId xmlns:a16="http://schemas.microsoft.com/office/drawing/2014/main" id="{78944256-66EA-C4B5-9CA1-DD60D663D0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3440" y="2037734"/>
            <a:ext cx="3596640" cy="2227437"/>
          </a:xfrm>
          <a:prstGeom prst="rect">
            <a:avLst/>
          </a:prstGeom>
        </p:spPr>
      </p:pic>
      <p:pic>
        <p:nvPicPr>
          <p:cNvPr id="13" name="图片 12">
            <a:extLst>
              <a:ext uri="{FF2B5EF4-FFF2-40B4-BE49-F238E27FC236}">
                <a16:creationId xmlns:a16="http://schemas.microsoft.com/office/drawing/2014/main" id="{94EE8AEE-F2D1-D42E-135A-DAC79F645F31}"/>
              </a:ext>
            </a:extLst>
          </p:cNvPr>
          <p:cNvPicPr>
            <a:picLocks noChangeAspect="1"/>
          </p:cNvPicPr>
          <p:nvPr/>
        </p:nvPicPr>
        <p:blipFill>
          <a:blip r:embed="rId4"/>
          <a:stretch>
            <a:fillRect/>
          </a:stretch>
        </p:blipFill>
        <p:spPr>
          <a:xfrm>
            <a:off x="721360" y="2018824"/>
            <a:ext cx="3180589" cy="4563814"/>
          </a:xfrm>
          <a:prstGeom prst="rect">
            <a:avLst/>
          </a:prstGeom>
        </p:spPr>
      </p:pic>
    </p:spTree>
    <p:extLst>
      <p:ext uri="{BB962C8B-B14F-4D97-AF65-F5344CB8AC3E}">
        <p14:creationId xmlns:p14="http://schemas.microsoft.com/office/powerpoint/2010/main" val="14656314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A3600CC5-D273-6E9C-D984-2524FACCBFD9}"/>
              </a:ext>
            </a:extLst>
          </p:cNvPr>
          <p:cNvSpPr txBox="1"/>
          <p:nvPr/>
        </p:nvSpPr>
        <p:spPr>
          <a:xfrm>
            <a:off x="304800" y="920988"/>
            <a:ext cx="5435600" cy="646331"/>
          </a:xfrm>
          <a:prstGeom prst="rect">
            <a:avLst/>
          </a:prstGeom>
          <a:noFill/>
        </p:spPr>
        <p:txBody>
          <a:bodyPr wrap="square" rtlCol="0">
            <a:spAutoFit/>
          </a:bodyPr>
          <a:lstStyle/>
          <a:p>
            <a:r>
              <a:rPr lang="zh-CN" altLang="en-US" b="0" i="0" dirty="0">
                <a:solidFill>
                  <a:srgbClr val="333333"/>
                </a:solidFill>
                <a:effectLst/>
                <a:latin typeface="system-ui"/>
              </a:rPr>
              <a:t>复兴号智能动车</a:t>
            </a:r>
            <a:r>
              <a:rPr lang="en-US" altLang="zh-CN" b="0" i="0" dirty="0">
                <a:solidFill>
                  <a:srgbClr val="333333"/>
                </a:solidFill>
                <a:effectLst/>
                <a:latin typeface="system-ui"/>
              </a:rPr>
              <a:t>----CR400BF-BS</a:t>
            </a:r>
          </a:p>
          <a:p>
            <a:r>
              <a:rPr lang="en-US" altLang="zh-CN" dirty="0" err="1"/>
              <a:t>Fuxing</a:t>
            </a:r>
            <a:r>
              <a:rPr lang="en-US" altLang="zh-CN" dirty="0"/>
              <a:t> intelligent high-speed train - CR400BF-BS</a:t>
            </a:r>
            <a:endParaRPr lang="zh-CN" altLang="en-US" dirty="0"/>
          </a:p>
        </p:txBody>
      </p:sp>
      <p:pic>
        <p:nvPicPr>
          <p:cNvPr id="3" name="图片 2">
            <a:extLst>
              <a:ext uri="{FF2B5EF4-FFF2-40B4-BE49-F238E27FC236}">
                <a16:creationId xmlns:a16="http://schemas.microsoft.com/office/drawing/2014/main" id="{54AE652C-F7D3-2C9E-5C79-0A4570273B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75" y="1677466"/>
            <a:ext cx="3390698" cy="3954746"/>
          </a:xfrm>
          <a:prstGeom prst="rect">
            <a:avLst/>
          </a:prstGeom>
        </p:spPr>
      </p:pic>
      <p:pic>
        <p:nvPicPr>
          <p:cNvPr id="4" name="图片 3">
            <a:extLst>
              <a:ext uri="{FF2B5EF4-FFF2-40B4-BE49-F238E27FC236}">
                <a16:creationId xmlns:a16="http://schemas.microsoft.com/office/drawing/2014/main" id="{E6FBF06E-7689-E076-3E13-673F5A0AC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2695" y="2108732"/>
            <a:ext cx="4587930" cy="2640535"/>
          </a:xfrm>
          <a:prstGeom prst="rect">
            <a:avLst/>
          </a:prstGeom>
        </p:spPr>
      </p:pic>
    </p:spTree>
    <p:extLst>
      <p:ext uri="{BB962C8B-B14F-4D97-AF65-F5344CB8AC3E}">
        <p14:creationId xmlns:p14="http://schemas.microsoft.com/office/powerpoint/2010/main" val="3950559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图片 2"/>
          <p:cNvPicPr>
            <a:picLocks noChangeAspect="1" noChangeArrowheads="1"/>
          </p:cNvPicPr>
          <p:nvPr/>
        </p:nvPicPr>
        <p:blipFill>
          <a:blip r:embed="rId2"/>
          <a:srcRect/>
          <a:stretch>
            <a:fillRect/>
          </a:stretch>
        </p:blipFill>
        <p:spPr bwMode="auto">
          <a:xfrm>
            <a:off x="0" y="0"/>
            <a:ext cx="9277350" cy="6858000"/>
          </a:xfrm>
          <a:prstGeom prst="rect">
            <a:avLst/>
          </a:prstGeom>
          <a:noFill/>
          <a:ln w="9525">
            <a:noFill/>
            <a:miter lim="800000"/>
            <a:headEnd/>
            <a:tailEnd/>
          </a:ln>
        </p:spPr>
      </p:pic>
      <p:sp>
        <p:nvSpPr>
          <p:cNvPr id="54275" name="TextBox 1"/>
          <p:cNvSpPr txBox="1">
            <a:spLocks noChangeArrowheads="1"/>
          </p:cNvSpPr>
          <p:nvPr/>
        </p:nvSpPr>
        <p:spPr bwMode="auto">
          <a:xfrm>
            <a:off x="2743200" y="2308225"/>
            <a:ext cx="3306763" cy="1016000"/>
          </a:xfrm>
          <a:prstGeom prst="rect">
            <a:avLst/>
          </a:prstGeom>
          <a:noFill/>
          <a:ln w="9525">
            <a:noFill/>
            <a:miter lim="800000"/>
          </a:ln>
        </p:spPr>
        <p:txBody>
          <a:bodyPr wrap="none">
            <a:spAutoFit/>
          </a:bodyPr>
          <a:lstStyle/>
          <a:p>
            <a:pPr eaLnBrk="1" hangingPunct="1"/>
            <a:r>
              <a:rPr lang="en-US" altLang="zh-CN" sz="6000">
                <a:solidFill>
                  <a:srgbClr val="E36C09"/>
                </a:solidFill>
                <a:ea typeface="Kozuka Gothic Pr6N B" pitchFamily="2" charset="-128"/>
              </a:rPr>
              <a:t>THANKS</a:t>
            </a:r>
          </a:p>
        </p:txBody>
      </p:sp>
      <p:sp>
        <p:nvSpPr>
          <p:cNvPr id="54276" name="空心弧 2"/>
          <p:cNvSpPr>
            <a:spLocks noChangeArrowheads="1"/>
          </p:cNvSpPr>
          <p:nvPr/>
        </p:nvSpPr>
        <p:spPr bwMode="auto">
          <a:xfrm rot="7086271">
            <a:off x="5027613" y="2068513"/>
            <a:ext cx="1482725" cy="1482725"/>
          </a:xfrm>
          <a:custGeom>
            <a:avLst/>
            <a:gdLst>
              <a:gd name="T0" fmla="*/ 719254 w 1482725"/>
              <a:gd name="T1" fmla="*/ 1482395 h 1482725"/>
              <a:gd name="T2" fmla="*/ 18905 w 1482725"/>
              <a:gd name="T3" fmla="*/ 907716 h 1482725"/>
              <a:gd name="T4" fmla="*/ 397400 w 1482725"/>
              <a:gd name="T5" fmla="*/ 84620 h 1482725"/>
              <a:gd name="T6" fmla="*/ 1289534 w 1482725"/>
              <a:gd name="T7" fmla="*/ 242235 h 1482725"/>
              <a:gd name="T8" fmla="*/ 1363085 w 1482725"/>
              <a:gd name="T9" fmla="*/ 1145194 h 1482725"/>
              <a:gd name="T10" fmla="*/ 1349991 w 1482725"/>
              <a:gd name="T11" fmla="*/ 1136690 h 1482725"/>
              <a:gd name="T12" fmla="*/ 1277989 w 1482725"/>
              <a:gd name="T13" fmla="*/ 252748 h 1482725"/>
              <a:gd name="T14" fmla="*/ 404645 w 1482725"/>
              <a:gd name="T15" fmla="*/ 98453 h 1482725"/>
              <a:gd name="T16" fmla="*/ 34121 w 1482725"/>
              <a:gd name="T17" fmla="*/ 904213 h 1482725"/>
              <a:gd name="T18" fmla="*/ 719720 w 1482725"/>
              <a:gd name="T19" fmla="*/ 1466788 h 1482725"/>
              <a:gd name="T20" fmla="*/ 719254 w 1482725"/>
              <a:gd name="T21" fmla="*/ 1482395 h 14827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82725"/>
              <a:gd name="T34" fmla="*/ 0 h 1482725"/>
              <a:gd name="T35" fmla="*/ 1482725 w 1482725"/>
              <a:gd name="T36" fmla="*/ 1482725 h 14827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82725" h="1482725">
                <a:moveTo>
                  <a:pt x="719254" y="1482395"/>
                </a:moveTo>
                <a:cubicBezTo>
                  <a:pt x="382299" y="1472342"/>
                  <a:pt x="94548" y="1236225"/>
                  <a:pt x="18905" y="907716"/>
                </a:cubicBezTo>
                <a:cubicBezTo>
                  <a:pt x="-56738" y="579208"/>
                  <a:pt x="98774" y="241023"/>
                  <a:pt x="397400" y="84620"/>
                </a:cubicBezTo>
                <a:cubicBezTo>
                  <a:pt x="696026" y="-71783"/>
                  <a:pt x="1062576" y="-7024"/>
                  <a:pt x="1289534" y="242235"/>
                </a:cubicBezTo>
                <a:cubicBezTo>
                  <a:pt x="1516492" y="491494"/>
                  <a:pt x="1546711" y="862491"/>
                  <a:pt x="1363085" y="1145194"/>
                </a:cubicBezTo>
                <a:lnTo>
                  <a:pt x="1349991" y="1136690"/>
                </a:lnTo>
                <a:cubicBezTo>
                  <a:pt x="1529750" y="859941"/>
                  <a:pt x="1500167" y="496757"/>
                  <a:pt x="1277989" y="252748"/>
                </a:cubicBezTo>
                <a:cubicBezTo>
                  <a:pt x="1055811" y="8739"/>
                  <a:pt x="696982" y="-54656"/>
                  <a:pt x="404645" y="98453"/>
                </a:cubicBezTo>
                <a:cubicBezTo>
                  <a:pt x="112308" y="251562"/>
                  <a:pt x="-39929" y="582624"/>
                  <a:pt x="34121" y="904213"/>
                </a:cubicBezTo>
                <a:cubicBezTo>
                  <a:pt x="108171" y="1225803"/>
                  <a:pt x="389862" y="1456947"/>
                  <a:pt x="719720" y="1466788"/>
                </a:cubicBezTo>
                <a:cubicBezTo>
                  <a:pt x="719565" y="1471990"/>
                  <a:pt x="719409" y="1477193"/>
                  <a:pt x="719254" y="1482395"/>
                </a:cubicBezTo>
                <a:close/>
              </a:path>
            </a:pathLst>
          </a:custGeom>
          <a:solidFill>
            <a:srgbClr val="F99825"/>
          </a:solidFill>
          <a:ln w="3175">
            <a:solidFill>
              <a:srgbClr val="F99825"/>
            </a:solidFill>
            <a:miter lim="800000"/>
          </a:ln>
        </p:spPr>
        <p:txBody>
          <a:bodyPr/>
          <a:lstStyle/>
          <a:p>
            <a:endParaRPr lang="zh-CN" altLang="en-US"/>
          </a:p>
        </p:txBody>
      </p:sp>
      <p:sp>
        <p:nvSpPr>
          <p:cNvPr id="54277" name="TextBox 8"/>
          <p:cNvSpPr txBox="1">
            <a:spLocks noChangeArrowheads="1"/>
          </p:cNvSpPr>
          <p:nvPr/>
        </p:nvSpPr>
        <p:spPr bwMode="auto">
          <a:xfrm>
            <a:off x="2890838" y="3152775"/>
            <a:ext cx="2192337" cy="369888"/>
          </a:xfrm>
          <a:prstGeom prst="rect">
            <a:avLst/>
          </a:prstGeom>
          <a:noFill/>
          <a:ln w="9525">
            <a:noFill/>
            <a:miter lim="800000"/>
          </a:ln>
        </p:spPr>
        <p:txBody>
          <a:bodyPr>
            <a:spAutoFit/>
          </a:bodyPr>
          <a:lstStyle/>
          <a:p>
            <a:pPr algn="dist" eaLnBrk="1" hangingPunct="1"/>
            <a:r>
              <a:rPr lang="zh-CN" altLang="en-US" sz="2400">
                <a:solidFill>
                  <a:srgbClr val="404040"/>
                </a:solidFill>
                <a:latin typeface="微软雅黑" panose="020B0503020204020204" pitchFamily="34" charset="-122"/>
                <a:ea typeface="微软雅黑" panose="020B0503020204020204" pitchFamily="34" charset="-122"/>
              </a:rPr>
              <a:t>谢谢聆听</a:t>
            </a:r>
          </a:p>
        </p:txBody>
      </p:sp>
      <p:sp>
        <p:nvSpPr>
          <p:cNvPr id="54278" name="页脚占位符 5"/>
          <p:cNvSpPr>
            <a:spLocks noGrp="1" noChangeArrowheads="1"/>
          </p:cNvSpPr>
          <p:nvPr>
            <p:ph type="ftr" sz="quarter" idx="11"/>
          </p:nvPr>
        </p:nvSpPr>
        <p:spPr>
          <a:noFill/>
        </p:spPr>
        <p:txBody>
          <a:bodyPr/>
          <a:lstStyle/>
          <a:p>
            <a:pPr>
              <a:buFontTx/>
              <a:buChar char="•"/>
            </a:pPr>
            <a:r>
              <a:rPr lang="zh-CN" altLang="en-US" sz="900">
                <a:solidFill>
                  <a:srgbClr val="969697"/>
                </a:solidFill>
              </a:rPr>
              <a:t>英泰奥通</a:t>
            </a:r>
            <a:endParaRPr lang="en-US" altLang="zh-CN" sz="900">
              <a:solidFill>
                <a:srgbClr val="969697"/>
              </a:solidFill>
              <a:ea typeface="幼圆" panose="02010509060101010101" pitchFamily="49" charset="-122"/>
            </a:endParaRPr>
          </a:p>
        </p:txBody>
      </p:sp>
      <p:sp>
        <p:nvSpPr>
          <p:cNvPr id="54279" name="灯片编号占位符 6"/>
          <p:cNvSpPr>
            <a:spLocks noGrp="1" noChangeArrowheads="1"/>
          </p:cNvSpPr>
          <p:nvPr>
            <p:ph type="sldNum" sz="quarter" idx="12"/>
          </p:nvPr>
        </p:nvSpPr>
        <p:spPr>
          <a:noFill/>
        </p:spPr>
        <p:txBody>
          <a:bodyPr/>
          <a:lstStyle/>
          <a:p>
            <a:pPr>
              <a:buFontTx/>
              <a:buChar char="•"/>
            </a:pPr>
            <a:fld id="{A01EF8F2-C3F2-44DC-A266-45EC7704DDD1}" type="slidenum">
              <a:rPr lang="zh-CN" altLang="en-US" sz="900" smtClean="0">
                <a:solidFill>
                  <a:srgbClr val="969697"/>
                </a:solidFill>
              </a:rPr>
              <a:t>58</a:t>
            </a:fld>
            <a:endParaRPr lang="zh-CN" altLang="en-US" sz="900">
              <a:solidFill>
                <a:srgbClr val="969697"/>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p:cNvPicPr>
          <p:nvPr/>
        </p:nvPicPr>
        <p:blipFill>
          <a:blip r:embed="rId2"/>
          <a:stretch>
            <a:fillRect/>
          </a:stretch>
        </p:blipFill>
        <p:spPr>
          <a:xfrm>
            <a:off x="704850" y="4198938"/>
            <a:ext cx="3159125" cy="2409825"/>
          </a:xfrm>
          <a:prstGeom prst="rect">
            <a:avLst/>
          </a:prstGeom>
          <a:noFill/>
          <a:ln w="9525">
            <a:noFill/>
          </a:ln>
        </p:spPr>
      </p:pic>
      <p:sp>
        <p:nvSpPr>
          <p:cNvPr id="10243" name="Text Box 8"/>
          <p:cNvSpPr txBox="1"/>
          <p:nvPr/>
        </p:nvSpPr>
        <p:spPr>
          <a:xfrm>
            <a:off x="3279775" y="490538"/>
            <a:ext cx="2998788" cy="708025"/>
          </a:xfrm>
          <a:prstGeom prst="rect">
            <a:avLst/>
          </a:prstGeom>
          <a:noFill/>
          <a:ln w="9525">
            <a:noFill/>
          </a:ln>
        </p:spPr>
        <p:txBody>
          <a:bodyPr wrap="none">
            <a:spAutoFit/>
          </a:bodyPr>
          <a:lstStyle/>
          <a:p>
            <a:pPr algn="ctr" eaLnBrk="1" hangingPunct="1">
              <a:buNone/>
            </a:pPr>
            <a:r>
              <a:rPr lang="zh-CN" altLang="en-US" sz="2400" b="1" dirty="0">
                <a:solidFill>
                  <a:srgbClr val="262673"/>
                </a:solidFill>
                <a:latin typeface="宋体" panose="02010600030101010101" pitchFamily="2" charset="-122"/>
              </a:rPr>
              <a:t> </a:t>
            </a:r>
            <a:r>
              <a:rPr lang="en-US" altLang="zh-CN" sz="2000" b="1" dirty="0">
                <a:solidFill>
                  <a:srgbClr val="262673"/>
                </a:solidFill>
                <a:latin typeface="宋体" panose="02010600030101010101" pitchFamily="2" charset="-122"/>
              </a:rPr>
              <a:t>PMP</a:t>
            </a:r>
            <a:r>
              <a:rPr lang="zh-CN" altLang="en-US" sz="2000" b="1" dirty="0">
                <a:solidFill>
                  <a:srgbClr val="262673"/>
                </a:solidFill>
                <a:latin typeface="宋体" panose="02010600030101010101" pitchFamily="2" charset="-122"/>
              </a:rPr>
              <a:t>人员认证证书</a:t>
            </a:r>
          </a:p>
          <a:p>
            <a:pPr algn="ctr" eaLnBrk="1" hangingPunct="1">
              <a:buNone/>
            </a:pPr>
            <a:r>
              <a:rPr lang="en-US" altLang="zh-CN" sz="1600" b="1" dirty="0">
                <a:solidFill>
                  <a:srgbClr val="262673"/>
                </a:solidFill>
                <a:latin typeface="宋体" panose="02010600030101010101" pitchFamily="2" charset="-122"/>
              </a:rPr>
              <a:t>PMP Personnel Certification</a:t>
            </a:r>
            <a:endParaRPr lang="zh-CN" altLang="en-US" sz="1600" b="1" dirty="0">
              <a:solidFill>
                <a:srgbClr val="262673"/>
              </a:solidFill>
              <a:latin typeface="宋体" panose="02010600030101010101" pitchFamily="2" charset="-122"/>
            </a:endParaRPr>
          </a:p>
        </p:txBody>
      </p:sp>
      <p:pic>
        <p:nvPicPr>
          <p:cNvPr id="10244" name="Picture 8"/>
          <p:cNvPicPr>
            <a:picLocks noChangeAspect="1"/>
          </p:cNvPicPr>
          <p:nvPr/>
        </p:nvPicPr>
        <p:blipFill>
          <a:blip r:embed="rId3"/>
          <a:stretch>
            <a:fillRect/>
          </a:stretch>
        </p:blipFill>
        <p:spPr>
          <a:xfrm>
            <a:off x="2819400" y="1963738"/>
            <a:ext cx="3505200" cy="2132012"/>
          </a:xfrm>
          <a:prstGeom prst="rect">
            <a:avLst/>
          </a:prstGeom>
          <a:noFill/>
          <a:ln w="9525">
            <a:noFill/>
          </a:ln>
        </p:spPr>
      </p:pic>
      <p:pic>
        <p:nvPicPr>
          <p:cNvPr id="10245" name="图片 2"/>
          <p:cNvPicPr>
            <a:picLocks noChangeAspect="1"/>
          </p:cNvPicPr>
          <p:nvPr/>
        </p:nvPicPr>
        <p:blipFill>
          <a:blip r:embed="rId4"/>
          <a:stretch>
            <a:fillRect/>
          </a:stretch>
        </p:blipFill>
        <p:spPr>
          <a:xfrm>
            <a:off x="5076825" y="4135438"/>
            <a:ext cx="3163888" cy="2424112"/>
          </a:xfrm>
          <a:prstGeom prst="rect">
            <a:avLst/>
          </a:prstGeom>
          <a:noFill/>
          <a:ln w="9525">
            <a:noFill/>
          </a:ln>
        </p:spPr>
      </p:pic>
      <p:sp>
        <p:nvSpPr>
          <p:cNvPr id="10246" name="Rectangle 3"/>
          <p:cNvSpPr/>
          <p:nvPr/>
        </p:nvSpPr>
        <p:spPr>
          <a:xfrm>
            <a:off x="180975" y="1173163"/>
            <a:ext cx="8842375" cy="839787"/>
          </a:xfrm>
          <a:prstGeom prst="rect">
            <a:avLst/>
          </a:prstGeom>
          <a:noFill/>
          <a:ln w="9525">
            <a:noFill/>
          </a:ln>
        </p:spPr>
        <p:txBody>
          <a:bodyPr/>
          <a:lstStyle/>
          <a:p>
            <a:pPr algn="just" defTabSz="685800" eaLnBrk="1" hangingPunct="1">
              <a:spcBef>
                <a:spcPts val="1200"/>
              </a:spcBef>
              <a:buClr>
                <a:schemeClr val="accent1"/>
              </a:buClr>
              <a:buSzPct val="60000"/>
              <a:buFont typeface="Wingdings 2" panose="05020102010507070707" pitchFamily="18" charset="2"/>
              <a:buNone/>
            </a:pPr>
            <a:r>
              <a:rPr lang="zh-CN" altLang="en-US" sz="1400" dirty="0">
                <a:solidFill>
                  <a:srgbClr val="000000"/>
                </a:solidFill>
                <a:latin typeface="微软雅黑" panose="020B0503020204020204" pitchFamily="34" charset="-122"/>
                <a:ea typeface="微软雅黑" panose="020B0503020204020204" pitchFamily="34" charset="-122"/>
              </a:rPr>
              <a:t>项目实施方面我司拥有</a:t>
            </a:r>
            <a:r>
              <a:rPr lang="en-US" altLang="zh-CN" sz="1400" dirty="0">
                <a:solidFill>
                  <a:srgbClr val="000000"/>
                </a:solidFill>
                <a:latin typeface="微软雅黑" panose="020B0503020204020204" pitchFamily="34" charset="-122"/>
                <a:ea typeface="微软雅黑" panose="020B0503020204020204" pitchFamily="34" charset="-122"/>
              </a:rPr>
              <a:t>3</a:t>
            </a:r>
            <a:r>
              <a:rPr lang="zh-CN" altLang="en-US" sz="1400" dirty="0">
                <a:solidFill>
                  <a:srgbClr val="000000"/>
                </a:solidFill>
                <a:latin typeface="微软雅黑" panose="020B0503020204020204" pitchFamily="34" charset="-122"/>
                <a:ea typeface="微软雅黑" panose="020B0503020204020204" pitchFamily="34" charset="-122"/>
              </a:rPr>
              <a:t>名具备</a:t>
            </a:r>
            <a:r>
              <a:rPr lang="en-US" altLang="zh-CN" sz="1400" dirty="0">
                <a:solidFill>
                  <a:srgbClr val="000000"/>
                </a:solidFill>
                <a:latin typeface="微软雅黑" panose="020B0503020204020204" pitchFamily="34" charset="-122"/>
                <a:ea typeface="微软雅黑" panose="020B0503020204020204" pitchFamily="34" charset="-122"/>
              </a:rPr>
              <a:t>PMP</a:t>
            </a:r>
            <a:r>
              <a:rPr lang="zh-CN" altLang="en-US" sz="1400" dirty="0">
                <a:solidFill>
                  <a:srgbClr val="000000"/>
                </a:solidFill>
                <a:latin typeface="微软雅黑" panose="020B0503020204020204" pitchFamily="34" charset="-122"/>
                <a:ea typeface="微软雅黑" panose="020B0503020204020204" pitchFamily="34" charset="-122"/>
              </a:rPr>
              <a:t>认证的项目管理人士，能够更加按照项目管理的模保障式执行相关项目。</a:t>
            </a:r>
            <a:endParaRPr lang="en-US" altLang="zh-CN" sz="1400" dirty="0">
              <a:solidFill>
                <a:srgbClr val="000000"/>
              </a:solidFill>
              <a:latin typeface="微软雅黑" panose="020B0503020204020204" pitchFamily="34" charset="-122"/>
              <a:ea typeface="微软雅黑" panose="020B0503020204020204" pitchFamily="34" charset="-122"/>
            </a:endParaRPr>
          </a:p>
          <a:p>
            <a:pPr algn="just" defTabSz="685800" eaLnBrk="1" hangingPunct="1">
              <a:buClr>
                <a:schemeClr val="accent1"/>
              </a:buClr>
              <a:buSzPct val="60000"/>
              <a:buFont typeface="Wingdings 2" panose="05020102010507070707" pitchFamily="18" charset="2"/>
              <a:buNone/>
            </a:pPr>
            <a:r>
              <a:rPr lang="en-US" altLang="zh-CN" sz="1400" dirty="0">
                <a:latin typeface="Arial" panose="020B0604020202020204" pitchFamily="34" charset="0"/>
                <a:ea typeface="微软雅黑" panose="020B0503020204020204" pitchFamily="34" charset="-122"/>
              </a:rPr>
              <a:t>O</a:t>
            </a:r>
            <a:r>
              <a:rPr lang="zh-CN" altLang="en-US" sz="1400" dirty="0">
                <a:latin typeface="Arial" panose="020B0604020202020204" pitchFamily="34" charset="0"/>
                <a:ea typeface="微软雅黑" panose="020B0503020204020204" pitchFamily="34" charset="-122"/>
              </a:rPr>
              <a:t>ur company has </a:t>
            </a:r>
            <a:r>
              <a:rPr lang="en-US" altLang="zh-CN" sz="1400" dirty="0">
                <a:latin typeface="Arial" panose="020B0604020202020204" pitchFamily="34" charset="0"/>
                <a:ea typeface="微软雅黑" panose="020B0503020204020204" pitchFamily="34" charset="-122"/>
              </a:rPr>
              <a:t>3</a:t>
            </a:r>
            <a:r>
              <a:rPr lang="zh-CN" altLang="en-US" sz="1400" dirty="0">
                <a:latin typeface="Arial" panose="020B0604020202020204" pitchFamily="34" charset="0"/>
                <a:ea typeface="微软雅黑" panose="020B0503020204020204" pitchFamily="34" charset="-122"/>
              </a:rPr>
              <a:t> project managers with PMP certification, who are able to execute related projects more in accordance with the model guarantee of project management.</a:t>
            </a:r>
            <a:endParaRPr lang="zh-CN" altLang="en-US" sz="1400" dirty="0">
              <a:solidFill>
                <a:srgbClr val="000000"/>
              </a:solidFill>
              <a:latin typeface="微软雅黑" panose="020B0503020204020204" pitchFamily="34" charset="-122"/>
              <a:ea typeface="微软雅黑" panose="020B0503020204020204" pitchFamily="34" charset="-122"/>
            </a:endParaRPr>
          </a:p>
          <a:p>
            <a:pPr algn="just" defTabSz="685800" eaLnBrk="1" hangingPunct="1">
              <a:lnSpc>
                <a:spcPct val="150000"/>
              </a:lnSpc>
              <a:spcBef>
                <a:spcPts val="1200"/>
              </a:spcBef>
              <a:buClr>
                <a:schemeClr val="accent1"/>
              </a:buClr>
              <a:buSzPct val="60000"/>
              <a:buFont typeface="Wingdings 2" panose="05020102010507070707" pitchFamily="18" charset="2"/>
              <a:buNone/>
            </a:pPr>
            <a:endParaRPr lang="zh-CN" altLang="en-US"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8"/>
          <p:cNvSpPr txBox="1"/>
          <p:nvPr/>
        </p:nvSpPr>
        <p:spPr>
          <a:xfrm>
            <a:off x="3073400" y="623888"/>
            <a:ext cx="2997200" cy="708025"/>
          </a:xfrm>
          <a:prstGeom prst="rect">
            <a:avLst/>
          </a:prstGeom>
          <a:noFill/>
          <a:ln w="9525">
            <a:noFill/>
          </a:ln>
        </p:spPr>
        <p:txBody>
          <a:bodyPr wrap="none">
            <a:spAutoFit/>
          </a:bodyPr>
          <a:lstStyle/>
          <a:p>
            <a:pPr algn="ctr" eaLnBrk="1" hangingPunct="1">
              <a:buNone/>
            </a:pPr>
            <a:r>
              <a:rPr lang="zh-CN" altLang="en-US" sz="2400" b="1" dirty="0">
                <a:solidFill>
                  <a:srgbClr val="262673"/>
                </a:solidFill>
                <a:latin typeface="宋体" panose="02010600030101010101" pitchFamily="2" charset="-122"/>
              </a:rPr>
              <a:t> </a:t>
            </a:r>
            <a:r>
              <a:rPr lang="zh-CN" altLang="en-US" sz="2000" b="1" dirty="0">
                <a:solidFill>
                  <a:srgbClr val="262673"/>
                </a:solidFill>
                <a:latin typeface="宋体" panose="02010600030101010101" pitchFamily="2" charset="-122"/>
              </a:rPr>
              <a:t>公司其他荣誉</a:t>
            </a:r>
            <a:endParaRPr lang="en-US" altLang="zh-CN" sz="2000" b="1" dirty="0">
              <a:solidFill>
                <a:srgbClr val="262673"/>
              </a:solidFill>
              <a:latin typeface="宋体" panose="02010600030101010101" pitchFamily="2" charset="-122"/>
            </a:endParaRPr>
          </a:p>
          <a:p>
            <a:pPr algn="ctr" eaLnBrk="1" hangingPunct="1">
              <a:buNone/>
            </a:pPr>
            <a:r>
              <a:rPr lang="en-US" altLang="zh-CN" sz="1600" b="1" dirty="0">
                <a:solidFill>
                  <a:srgbClr val="262673"/>
                </a:solidFill>
                <a:latin typeface="宋体" panose="02010600030101010101" pitchFamily="2" charset="-122"/>
              </a:rPr>
              <a:t>Other honors of the company</a:t>
            </a:r>
            <a:endParaRPr lang="zh-CN" altLang="en-US" sz="1600" b="1" dirty="0">
              <a:solidFill>
                <a:srgbClr val="262673"/>
              </a:solidFill>
              <a:latin typeface="宋体" panose="02010600030101010101" pitchFamily="2" charset="-122"/>
            </a:endParaRPr>
          </a:p>
        </p:txBody>
      </p:sp>
      <p:pic>
        <p:nvPicPr>
          <p:cNvPr id="11268" name="图片 6"/>
          <p:cNvPicPr>
            <a:picLocks noChangeAspect="1"/>
          </p:cNvPicPr>
          <p:nvPr/>
        </p:nvPicPr>
        <p:blipFill>
          <a:blip r:embed="rId2"/>
          <a:stretch>
            <a:fillRect/>
          </a:stretch>
        </p:blipFill>
        <p:spPr>
          <a:xfrm>
            <a:off x="4667250" y="2106613"/>
            <a:ext cx="4262438" cy="2806700"/>
          </a:xfrm>
          <a:prstGeom prst="rect">
            <a:avLst/>
          </a:prstGeom>
          <a:noFill/>
          <a:ln w="9525">
            <a:noFill/>
          </a:ln>
        </p:spPr>
      </p:pic>
      <p:sp>
        <p:nvSpPr>
          <p:cNvPr id="11269" name="文本框 9"/>
          <p:cNvSpPr txBox="1"/>
          <p:nvPr/>
        </p:nvSpPr>
        <p:spPr>
          <a:xfrm>
            <a:off x="1606550" y="1646238"/>
            <a:ext cx="1573213" cy="369887"/>
          </a:xfrm>
          <a:prstGeom prst="rect">
            <a:avLst/>
          </a:prstGeom>
          <a:noFill/>
          <a:ln w="9525">
            <a:noFill/>
          </a:ln>
        </p:spPr>
        <p:txBody>
          <a:bodyPr>
            <a:spAutoFit/>
          </a:bodyPr>
          <a:lstStyle/>
          <a:p>
            <a:pPr>
              <a:buNone/>
            </a:pPr>
            <a:r>
              <a:rPr lang="zh-CN" altLang="en-US" b="1" dirty="0">
                <a:solidFill>
                  <a:srgbClr val="262673"/>
                </a:solidFill>
                <a:latin typeface="宋体" panose="02010600030101010101" pitchFamily="2" charset="-122"/>
              </a:rPr>
              <a:t>高新技术企业</a:t>
            </a:r>
            <a:endParaRPr lang="zh-CN" altLang="en-US" dirty="0">
              <a:latin typeface="Arial" panose="020B0604020202020204" pitchFamily="34" charset="0"/>
            </a:endParaRPr>
          </a:p>
        </p:txBody>
      </p:sp>
      <p:sp>
        <p:nvSpPr>
          <p:cNvPr id="11270" name="文本框 10"/>
          <p:cNvSpPr txBox="1"/>
          <p:nvPr/>
        </p:nvSpPr>
        <p:spPr>
          <a:xfrm>
            <a:off x="6124575" y="1646238"/>
            <a:ext cx="1573213" cy="369887"/>
          </a:xfrm>
          <a:prstGeom prst="rect">
            <a:avLst/>
          </a:prstGeom>
          <a:noFill/>
          <a:ln w="9525">
            <a:noFill/>
          </a:ln>
        </p:spPr>
        <p:txBody>
          <a:bodyPr>
            <a:spAutoFit/>
          </a:bodyPr>
          <a:lstStyle/>
          <a:p>
            <a:pPr>
              <a:buNone/>
            </a:pPr>
            <a:r>
              <a:rPr lang="zh-CN" altLang="en-US" b="1" dirty="0">
                <a:solidFill>
                  <a:srgbClr val="262673"/>
                </a:solidFill>
                <a:latin typeface="宋体" panose="02010600030101010101" pitchFamily="2" charset="-122"/>
              </a:rPr>
              <a:t>专精特新企业</a:t>
            </a:r>
            <a:endParaRPr lang="zh-CN" altLang="en-US" dirty="0">
              <a:latin typeface="Arial" panose="020B0604020202020204" pitchFamily="34" charset="0"/>
            </a:endParaRPr>
          </a:p>
        </p:txBody>
      </p:sp>
      <p:pic>
        <p:nvPicPr>
          <p:cNvPr id="2" name="图片 1"/>
          <p:cNvPicPr>
            <a:picLocks noChangeAspect="1"/>
          </p:cNvPicPr>
          <p:nvPr/>
        </p:nvPicPr>
        <p:blipFill>
          <a:blip r:embed="rId3"/>
          <a:stretch>
            <a:fillRect/>
          </a:stretch>
        </p:blipFill>
        <p:spPr>
          <a:xfrm>
            <a:off x="276860" y="2117725"/>
            <a:ext cx="4095115" cy="288226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组合 7"/>
          <p:cNvGrpSpPr/>
          <p:nvPr/>
        </p:nvGrpSpPr>
        <p:grpSpPr>
          <a:xfrm>
            <a:off x="269875" y="1519238"/>
            <a:ext cx="8534400" cy="3448050"/>
            <a:chOff x="44450" y="1382713"/>
            <a:chExt cx="8534400" cy="3448050"/>
          </a:xfrm>
        </p:grpSpPr>
        <p:sp>
          <p:nvSpPr>
            <p:cNvPr id="13316" name="文本框 6"/>
            <p:cNvSpPr txBox="1"/>
            <p:nvPr/>
          </p:nvSpPr>
          <p:spPr>
            <a:xfrm>
              <a:off x="44450" y="1382713"/>
              <a:ext cx="4205288" cy="3124200"/>
            </a:xfrm>
            <a:prstGeom prst="rect">
              <a:avLst/>
            </a:prstGeom>
            <a:noFill/>
            <a:ln w="9525">
              <a:noFill/>
            </a:ln>
          </p:spPr>
          <p:txBody>
            <a:bodyPr>
              <a:spAutoFit/>
            </a:bodyPr>
            <a:lstStyle/>
            <a:p>
              <a:pPr algn="ctr" eaLnBrk="1" hangingPunct="1">
                <a:buNone/>
              </a:pPr>
              <a:r>
                <a:rPr lang="en-US" altLang="zh-CN" sz="19900" b="1" dirty="0">
                  <a:solidFill>
                    <a:srgbClr val="F99825"/>
                  </a:solidFill>
                  <a:latin typeface="Arial Black" panose="020B0A04020102020204" pitchFamily="34" charset="0"/>
                  <a:ea typeface="微软雅黑" panose="020B0503020204020204" pitchFamily="34" charset="-122"/>
                </a:rPr>
                <a:t>02</a:t>
              </a:r>
              <a:endParaRPr lang="zh-CN" altLang="en-US" sz="19900" b="1" dirty="0">
                <a:solidFill>
                  <a:srgbClr val="F99825"/>
                </a:solidFill>
                <a:latin typeface="Arial Black" panose="020B0A04020102020204" pitchFamily="34" charset="0"/>
                <a:ea typeface="微软雅黑" panose="020B0503020204020204" pitchFamily="34" charset="-122"/>
              </a:endParaRPr>
            </a:p>
          </p:txBody>
        </p:sp>
        <p:sp>
          <p:nvSpPr>
            <p:cNvPr id="13317" name="文本框 7"/>
            <p:cNvSpPr txBox="1"/>
            <p:nvPr/>
          </p:nvSpPr>
          <p:spPr>
            <a:xfrm>
              <a:off x="82550" y="4183063"/>
              <a:ext cx="3887788" cy="647700"/>
            </a:xfrm>
            <a:prstGeom prst="rect">
              <a:avLst/>
            </a:prstGeom>
            <a:solidFill>
              <a:srgbClr val="FFFFFF"/>
            </a:solidFill>
            <a:ln w="9525">
              <a:noFill/>
            </a:ln>
          </p:spPr>
          <p:txBody>
            <a:bodyPr>
              <a:spAutoFit/>
            </a:bodyPr>
            <a:lstStyle/>
            <a:p>
              <a:pPr eaLnBrk="1" hangingPunct="1">
                <a:buNone/>
              </a:pPr>
              <a:r>
                <a:rPr lang="en-US" altLang="zh-CN" sz="3600" b="1" dirty="0">
                  <a:solidFill>
                    <a:srgbClr val="83B40D"/>
                  </a:solidFill>
                  <a:latin typeface="Times New Roman" panose="02020603050405020304" pitchFamily="18" charset="0"/>
                </a:rPr>
                <a:t>     </a:t>
              </a:r>
              <a:r>
                <a:rPr lang="en-US" altLang="zh-CN" sz="3600" b="1" dirty="0">
                  <a:solidFill>
                    <a:srgbClr val="F99825"/>
                  </a:solidFill>
                  <a:latin typeface="Times New Roman" panose="02020603050405020304" pitchFamily="18" charset="0"/>
                </a:rPr>
                <a:t> PART TWO</a:t>
              </a:r>
              <a:endParaRPr lang="zh-CN" altLang="en-US" sz="3600" b="1" dirty="0">
                <a:solidFill>
                  <a:srgbClr val="F99825"/>
                </a:solidFill>
                <a:latin typeface="Times New Roman" panose="02020603050405020304" pitchFamily="18" charset="0"/>
                <a:ea typeface="Times New Roman" panose="02020603050405020304" pitchFamily="18" charset="0"/>
              </a:endParaRPr>
            </a:p>
          </p:txBody>
        </p:sp>
        <p:sp>
          <p:nvSpPr>
            <p:cNvPr id="13318" name="文本框 8"/>
            <p:cNvSpPr txBox="1"/>
            <p:nvPr/>
          </p:nvSpPr>
          <p:spPr>
            <a:xfrm>
              <a:off x="3887788" y="2508250"/>
              <a:ext cx="4662487" cy="976313"/>
            </a:xfrm>
            <a:prstGeom prst="rect">
              <a:avLst/>
            </a:prstGeom>
            <a:noFill/>
            <a:ln w="9525">
              <a:noFill/>
            </a:ln>
          </p:spPr>
          <p:txBody>
            <a:bodyPr>
              <a:spAutoFit/>
            </a:bodyPr>
            <a:lstStyle/>
            <a:p>
              <a:pPr algn="ctr" eaLnBrk="1" hangingPunct="1">
                <a:buNone/>
              </a:pPr>
              <a:r>
                <a:rPr lang="zh-CN" altLang="en-US" sz="2800" b="1" dirty="0">
                  <a:solidFill>
                    <a:srgbClr val="F99825"/>
                  </a:solidFill>
                  <a:latin typeface="微软雅黑" panose="020B0503020204020204" pitchFamily="34" charset="-122"/>
                  <a:ea typeface="微软雅黑" panose="020B0503020204020204" pitchFamily="34" charset="-122"/>
                </a:rPr>
                <a:t>我们的客户</a:t>
              </a:r>
            </a:p>
            <a:p>
              <a:pPr algn="ctr" eaLnBrk="1" hangingPunct="1">
                <a:buNone/>
              </a:pPr>
              <a:r>
                <a:rPr lang="zh-CN" altLang="en-US" sz="2800" b="1" dirty="0">
                  <a:solidFill>
                    <a:srgbClr val="F99825"/>
                  </a:solidFill>
                  <a:latin typeface="微软雅黑" panose="020B0503020204020204" pitchFamily="34" charset="-122"/>
                  <a:ea typeface="微软雅黑" panose="020B0503020204020204" pitchFamily="34" charset="-122"/>
                </a:rPr>
                <a:t>Our  </a:t>
              </a:r>
              <a:r>
                <a:rPr lang="en-US" altLang="zh-CN" sz="2800" b="1" dirty="0">
                  <a:solidFill>
                    <a:srgbClr val="F99825"/>
                  </a:solidFill>
                  <a:latin typeface="微软雅黑" panose="020B0503020204020204" pitchFamily="34" charset="-122"/>
                  <a:ea typeface="微软雅黑" panose="020B0503020204020204" pitchFamily="34" charset="-122"/>
                </a:rPr>
                <a:t>client</a:t>
              </a:r>
              <a:endParaRPr lang="zh-CN" altLang="en-US" sz="2800" b="1" dirty="0">
                <a:solidFill>
                  <a:srgbClr val="F99825"/>
                </a:solidFill>
                <a:latin typeface="微软雅黑" panose="020B0503020204020204" pitchFamily="34" charset="-122"/>
                <a:ea typeface="微软雅黑" panose="020B0503020204020204" pitchFamily="34" charset="-122"/>
              </a:endParaRPr>
            </a:p>
          </p:txBody>
        </p:sp>
        <p:cxnSp>
          <p:nvCxnSpPr>
            <p:cNvPr id="13319" name="直接连接符 10"/>
            <p:cNvCxnSpPr/>
            <p:nvPr/>
          </p:nvCxnSpPr>
          <p:spPr>
            <a:xfrm>
              <a:off x="3970338" y="3394075"/>
              <a:ext cx="4608512" cy="0"/>
            </a:xfrm>
            <a:prstGeom prst="line">
              <a:avLst/>
            </a:prstGeom>
            <a:ln w="12700" cap="flat" cmpd="sng">
              <a:solidFill>
                <a:schemeClr val="tx1"/>
              </a:solidFill>
              <a:prstDash val="solid"/>
              <a:headEnd type="oval" w="med" len="med"/>
              <a:tailEnd type="oval" w="med" len="med"/>
            </a:ln>
          </p:spPr>
        </p:cxnSp>
      </p:grpSp>
      <p:sp>
        <p:nvSpPr>
          <p:cNvPr id="13315" name="文本框 9"/>
          <p:cNvSpPr txBox="1"/>
          <p:nvPr/>
        </p:nvSpPr>
        <p:spPr>
          <a:xfrm>
            <a:off x="4124325" y="3559175"/>
            <a:ext cx="4645025" cy="644525"/>
          </a:xfrm>
          <a:prstGeom prst="rect">
            <a:avLst/>
          </a:prstGeom>
          <a:noFill/>
          <a:ln w="9525">
            <a:noFill/>
          </a:ln>
        </p:spPr>
        <p:txBody>
          <a:bodyPr>
            <a:spAutoFit/>
          </a:bodyPr>
          <a:lstStyle/>
          <a:p>
            <a:pPr algn="ctr" eaLnBrk="1" hangingPunct="1">
              <a:buNone/>
            </a:pPr>
            <a:r>
              <a:rPr lang="zh-CN" altLang="en-US" b="1" dirty="0">
                <a:solidFill>
                  <a:srgbClr val="5F5F5F"/>
                </a:solidFill>
                <a:latin typeface="仿宋" panose="02010609060101010101" pitchFamily="49" charset="-122"/>
                <a:ea typeface="仿宋" panose="02010609060101010101" pitchFamily="49" charset="-122"/>
              </a:rPr>
              <a:t>各大品牌的合格供方</a:t>
            </a:r>
          </a:p>
          <a:p>
            <a:pPr algn="ctr" eaLnBrk="1" hangingPunct="1">
              <a:buNone/>
            </a:pPr>
            <a:r>
              <a:rPr lang="zh-CN" altLang="en-US" dirty="0">
                <a:solidFill>
                  <a:srgbClr val="5F5F5F"/>
                </a:solidFill>
                <a:latin typeface="仿宋" panose="02010609060101010101" pitchFamily="49" charset="-122"/>
                <a:ea typeface="仿宋" panose="02010609060101010101" pitchFamily="49" charset="-122"/>
              </a:rPr>
              <a:t>Major brands of qualified suppliers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8"/>
          <p:cNvPicPr>
            <a:picLocks noChangeAspect="1"/>
          </p:cNvPicPr>
          <p:nvPr/>
        </p:nvPicPr>
        <p:blipFill>
          <a:blip r:embed="rId2"/>
          <a:srcRect l="5904" t="28531" r="6023" b="26962"/>
          <a:stretch>
            <a:fillRect/>
          </a:stretch>
        </p:blipFill>
        <p:spPr>
          <a:xfrm>
            <a:off x="3304381" y="1935552"/>
            <a:ext cx="2670175" cy="495300"/>
          </a:xfrm>
          <a:prstGeom prst="rect">
            <a:avLst/>
          </a:prstGeom>
          <a:noFill/>
          <a:ln w="9525">
            <a:noFill/>
          </a:ln>
        </p:spPr>
      </p:pic>
      <p:pic>
        <p:nvPicPr>
          <p:cNvPr id="14339" name="Picture 2"/>
          <p:cNvPicPr>
            <a:picLocks noChangeAspect="1"/>
          </p:cNvPicPr>
          <p:nvPr/>
        </p:nvPicPr>
        <p:blipFill>
          <a:blip r:embed="rId3"/>
          <a:stretch>
            <a:fillRect/>
          </a:stretch>
        </p:blipFill>
        <p:spPr>
          <a:xfrm>
            <a:off x="1085850" y="3346450"/>
            <a:ext cx="1409700" cy="917575"/>
          </a:xfrm>
          <a:prstGeom prst="rect">
            <a:avLst/>
          </a:prstGeom>
          <a:noFill/>
          <a:ln w="9525">
            <a:noFill/>
          </a:ln>
        </p:spPr>
      </p:pic>
      <p:pic>
        <p:nvPicPr>
          <p:cNvPr id="14340" name="Picture 4"/>
          <p:cNvPicPr>
            <a:picLocks noChangeAspect="1"/>
          </p:cNvPicPr>
          <p:nvPr/>
        </p:nvPicPr>
        <p:blipFill>
          <a:blip r:embed="rId4"/>
          <a:srcRect t="20140" b="10590"/>
          <a:stretch>
            <a:fillRect/>
          </a:stretch>
        </p:blipFill>
        <p:spPr>
          <a:xfrm>
            <a:off x="3141663" y="5097463"/>
            <a:ext cx="2647950" cy="633412"/>
          </a:xfrm>
          <a:prstGeom prst="rect">
            <a:avLst/>
          </a:prstGeom>
          <a:noFill/>
          <a:ln w="9525">
            <a:noFill/>
          </a:ln>
        </p:spPr>
      </p:pic>
      <p:pic>
        <p:nvPicPr>
          <p:cNvPr id="14341" name="Picture 12" descr="https://gss3.bdstatic.com/7Po3dSag_xI4khGkpoWK1HF6hhy/baike/c0%3Dbaike272%2C5%2C5%2C272%2C90/sign=a49ee1cdf703918fc3dc359830544df2/f7246b600c3387442c419951510fd9f9d72aa013.jpg"/>
          <p:cNvPicPr>
            <a:picLocks noChangeAspect="1"/>
          </p:cNvPicPr>
          <p:nvPr/>
        </p:nvPicPr>
        <p:blipFill>
          <a:blip r:embed="rId5"/>
          <a:srcRect t="11464" b="15240"/>
          <a:stretch>
            <a:fillRect/>
          </a:stretch>
        </p:blipFill>
        <p:spPr>
          <a:xfrm>
            <a:off x="3511550" y="2973388"/>
            <a:ext cx="2016125" cy="1450975"/>
          </a:xfrm>
          <a:prstGeom prst="rect">
            <a:avLst/>
          </a:prstGeom>
          <a:noFill/>
          <a:ln w="9525">
            <a:noFill/>
          </a:ln>
        </p:spPr>
      </p:pic>
      <p:pic>
        <p:nvPicPr>
          <p:cNvPr id="14342" name="图片 1"/>
          <p:cNvPicPr>
            <a:picLocks noChangeAspect="1"/>
          </p:cNvPicPr>
          <p:nvPr/>
        </p:nvPicPr>
        <p:blipFill>
          <a:blip r:embed="rId6"/>
          <a:stretch>
            <a:fillRect/>
          </a:stretch>
        </p:blipFill>
        <p:spPr>
          <a:xfrm>
            <a:off x="984250" y="5097463"/>
            <a:ext cx="1746250" cy="633412"/>
          </a:xfrm>
          <a:prstGeom prst="rect">
            <a:avLst/>
          </a:prstGeom>
          <a:noFill/>
          <a:ln w="9525">
            <a:noFill/>
          </a:ln>
        </p:spPr>
      </p:pic>
      <p:pic>
        <p:nvPicPr>
          <p:cNvPr id="14343" name="Picture 12" descr="http://www.crrcgc.cc/Portals/71/logo.jpg"/>
          <p:cNvPicPr>
            <a:picLocks noChangeAspect="1"/>
          </p:cNvPicPr>
          <p:nvPr/>
        </p:nvPicPr>
        <p:blipFill>
          <a:blip r:embed="rId7"/>
          <a:stretch>
            <a:fillRect/>
          </a:stretch>
        </p:blipFill>
        <p:spPr>
          <a:xfrm>
            <a:off x="6402388" y="5097463"/>
            <a:ext cx="2105025" cy="712787"/>
          </a:xfrm>
          <a:prstGeom prst="rect">
            <a:avLst/>
          </a:prstGeom>
          <a:noFill/>
          <a:ln w="9525">
            <a:noFill/>
          </a:ln>
        </p:spPr>
      </p:pic>
      <p:sp>
        <p:nvSpPr>
          <p:cNvPr id="12" name="标题 1"/>
          <p:cNvSpPr>
            <a:spLocks noGrp="1" noChangeArrowheads="1"/>
          </p:cNvSpPr>
          <p:nvPr>
            <p:ph type="title"/>
          </p:nvPr>
        </p:nvSpPr>
        <p:spPr>
          <a:xfrm>
            <a:off x="466725" y="623888"/>
            <a:ext cx="8215313" cy="795338"/>
          </a:xfrm>
        </p:spPr>
        <p:txBody>
          <a:bodyPr vert="horz" wrap="square" lIns="91440" tIns="45720" rIns="91440" bIns="45720" numCol="1" anchor="ctr" anchorCtr="0" compatLnSpc="1"/>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0" i="0" u="none" strike="noStrike" kern="0" cap="none" spc="0" normalizeH="0" baseline="0" noProof="0" dirty="0">
                <a:ln>
                  <a:noFill/>
                </a:ln>
                <a:solidFill>
                  <a:schemeClr val="tx1">
                    <a:lumMod val="65000"/>
                    <a:lumOff val="35000"/>
                  </a:schemeClr>
                </a:solidFill>
                <a:effectLst/>
                <a:uLnTx/>
                <a:uFillTx/>
                <a:latin typeface="+mj-lt"/>
                <a:ea typeface="+mj-ea"/>
                <a:cs typeface="宋体" panose="02010600030101010101" pitchFamily="2" charset="-122"/>
              </a:rPr>
              <a:t>主要客户</a:t>
            </a:r>
            <a:br>
              <a:rPr kumimoji="0" lang="zh-CN" altLang="en-US" sz="2400" b="0" i="0" u="none" strike="noStrike" kern="0" cap="none" spc="0" normalizeH="0" baseline="0" noProof="0" dirty="0">
                <a:ln>
                  <a:noFill/>
                </a:ln>
                <a:solidFill>
                  <a:schemeClr val="tx1">
                    <a:lumMod val="65000"/>
                    <a:lumOff val="35000"/>
                  </a:schemeClr>
                </a:solidFill>
                <a:effectLst/>
                <a:uLnTx/>
                <a:uFillTx/>
                <a:latin typeface="+mj-lt"/>
                <a:ea typeface="+mj-ea"/>
                <a:cs typeface="宋体" panose="02010600030101010101" pitchFamily="2" charset="-122"/>
              </a:rPr>
            </a:br>
            <a:r>
              <a:rPr kumimoji="0" lang="en-US" altLang="zh-CN" sz="2400" b="0" i="0" u="none" strike="noStrike" kern="0" cap="none" spc="0" normalizeH="0" baseline="0" noProof="0" dirty="0">
                <a:ln>
                  <a:noFill/>
                </a:ln>
                <a:solidFill>
                  <a:schemeClr val="tx1">
                    <a:lumMod val="65000"/>
                    <a:lumOff val="35000"/>
                  </a:schemeClr>
                </a:solidFill>
                <a:effectLst/>
                <a:uLnTx/>
                <a:uFillTx/>
                <a:latin typeface="+mj-lt"/>
                <a:ea typeface="+mj-ea"/>
                <a:cs typeface="宋体" panose="02010600030101010101" pitchFamily="2" charset="-122"/>
              </a:rPr>
              <a:t> Major Client</a:t>
            </a:r>
            <a:endParaRPr kumimoji="0" lang="zh-CN" altLang="en-US" sz="2400" b="0" i="0" u="none" strike="noStrike" kern="0" cap="none" spc="0" normalizeH="0" baseline="0" noProof="0" dirty="0">
              <a:ln>
                <a:noFill/>
              </a:ln>
              <a:solidFill>
                <a:schemeClr val="tx1">
                  <a:lumMod val="65000"/>
                  <a:lumOff val="35000"/>
                </a:schemeClr>
              </a:solidFill>
              <a:effectLst/>
              <a:uLnTx/>
              <a:uFillTx/>
              <a:latin typeface="+mj-lt"/>
              <a:ea typeface="+mj-ea"/>
              <a:cs typeface="宋体" panose="02010600030101010101" pitchFamily="2" charset="-122"/>
            </a:endParaRPr>
          </a:p>
        </p:txBody>
      </p:sp>
      <p:pic>
        <p:nvPicPr>
          <p:cNvPr id="14345" name="图片 4"/>
          <p:cNvPicPr>
            <a:picLocks noChangeAspect="1"/>
          </p:cNvPicPr>
          <p:nvPr/>
        </p:nvPicPr>
        <p:blipFill>
          <a:blip r:embed="rId8"/>
          <a:srcRect t="13165" b="18063"/>
          <a:stretch>
            <a:fillRect/>
          </a:stretch>
        </p:blipFill>
        <p:spPr>
          <a:xfrm>
            <a:off x="6119019" y="3554412"/>
            <a:ext cx="2605088" cy="501650"/>
          </a:xfrm>
          <a:prstGeom prst="rect">
            <a:avLst/>
          </a:prstGeom>
          <a:noFill/>
          <a:ln w="9525">
            <a:noFill/>
          </a:ln>
        </p:spPr>
      </p:pic>
      <p:pic>
        <p:nvPicPr>
          <p:cNvPr id="14346" name="图片 6"/>
          <p:cNvPicPr>
            <a:picLocks noChangeAspect="1"/>
          </p:cNvPicPr>
          <p:nvPr/>
        </p:nvPicPr>
        <p:blipFill>
          <a:blip r:embed="rId9"/>
          <a:srcRect t="30154" b="25912"/>
          <a:stretch>
            <a:fillRect/>
          </a:stretch>
        </p:blipFill>
        <p:spPr>
          <a:xfrm>
            <a:off x="6335713" y="1668463"/>
            <a:ext cx="2171700" cy="954087"/>
          </a:xfrm>
          <a:prstGeom prst="rect">
            <a:avLst/>
          </a:prstGeom>
          <a:noFill/>
          <a:ln w="9525">
            <a:noFill/>
          </a:ln>
        </p:spPr>
      </p:pic>
      <p:pic>
        <p:nvPicPr>
          <p:cNvPr id="14347" name="Picture 2"/>
          <p:cNvPicPr>
            <a:picLocks noChangeAspect="1"/>
          </p:cNvPicPr>
          <p:nvPr/>
        </p:nvPicPr>
        <p:blipFill>
          <a:blip r:embed="rId10"/>
          <a:stretch>
            <a:fillRect/>
          </a:stretch>
        </p:blipFill>
        <p:spPr>
          <a:xfrm>
            <a:off x="771525" y="1908175"/>
            <a:ext cx="2171700" cy="474663"/>
          </a:xfrm>
          <a:prstGeom prst="rect">
            <a:avLst/>
          </a:prstGeom>
          <a:noFill/>
          <a:ln w="9525">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8911506c-bc69-48c5-b467-62d0be5c03f7"/>
  <p:tag name="COMMONDATA" val="eyJoZGlkIjoiZGU1OWQzNDgwM2UwNDM4YzJhZWFkNGZiYmE0OTdkNDEifQ=="/>
</p:tagLst>
</file>

<file path=ppt/tags/tag2.xml><?xml version="1.0" encoding="utf-8"?>
<p:tagLst xmlns:a="http://schemas.openxmlformats.org/drawingml/2006/main" xmlns:r="http://schemas.openxmlformats.org/officeDocument/2006/relationships"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PICID" val="{b6955b82-9d46-4b9d-aaa1-2fe61a95ef14}"/>
</p:tagLst>
</file>

<file path=ppt/tags/tag5.xml><?xml version="1.0" encoding="utf-8"?>
<p:tagLst xmlns:a="http://schemas.openxmlformats.org/drawingml/2006/main" xmlns:r="http://schemas.openxmlformats.org/officeDocument/2006/relationships" xmlns:p="http://schemas.openxmlformats.org/presentationml/2006/main">
  <p:tag name="PICID" val="{82fcb385-deaf-4540-aa24-e2143bfc51e9}"/>
</p:tagLst>
</file>

<file path=ppt/tags/tag6.xml><?xml version="1.0" encoding="utf-8"?>
<p:tagLst xmlns:a="http://schemas.openxmlformats.org/drawingml/2006/main" xmlns:r="http://schemas.openxmlformats.org/officeDocument/2006/relationships" xmlns:p="http://schemas.openxmlformats.org/presentationml/2006/main">
  <p:tag name="PICID" val="{e9728bb6-4f11-4d23-8f05-94cd37940531}"/>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F0"/>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F0"/>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727</TotalTime>
  <Words>2834</Words>
  <Application>Microsoft Office PowerPoint</Application>
  <PresentationFormat>全屏显示(4:3)</PresentationFormat>
  <Paragraphs>216</Paragraphs>
  <Slides>58</Slides>
  <Notes>3</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58</vt:i4>
      </vt:variant>
    </vt:vector>
  </HeadingPairs>
  <TitlesOfParts>
    <vt:vector size="75" baseType="lpstr">
      <vt:lpstr>Kozuka Gothic Pr6N B</vt:lpstr>
      <vt:lpstr>system-ui</vt:lpstr>
      <vt:lpstr>等线</vt:lpstr>
      <vt:lpstr>仿宋</vt:lpstr>
      <vt:lpstr>仿宋_GB2312</vt:lpstr>
      <vt:lpstr>华文中宋</vt:lpstr>
      <vt:lpstr>楷体</vt:lpstr>
      <vt:lpstr>宋体</vt:lpstr>
      <vt:lpstr>微软雅黑</vt:lpstr>
      <vt:lpstr>幼圆</vt:lpstr>
      <vt:lpstr>Arial</vt:lpstr>
      <vt:lpstr>Arial Black</vt:lpstr>
      <vt:lpstr>Calibri</vt:lpstr>
      <vt:lpstr>Elephant</vt:lpstr>
      <vt:lpstr>Times New Roman</vt:lpstr>
      <vt:lpstr>Wingdings 2</vt: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主要客户  Major Client</vt:lpstr>
      <vt:lpstr>PowerPoint 演示文稿</vt:lpstr>
      <vt:lpstr>工厂外景 Factory appearance</vt:lpstr>
      <vt:lpstr>办公及研发中心  Office and R&amp;D Center</vt:lpstr>
      <vt:lpstr>加工制造部实景 Processing and manufacturing department real</vt:lpstr>
      <vt:lpstr>检验区域实景 Real scene of inspection area</vt:lpstr>
      <vt:lpstr>组装区域实景 Assembly area real</vt:lpstr>
      <vt:lpstr>精密组装区域实景 PrecisionAssembly area real</vt:lpstr>
      <vt:lpstr>潍坊分公司实景  Weifang Branch Real Scene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梅 荣</cp:lastModifiedBy>
  <cp:revision>3124</cp:revision>
  <dcterms:created xsi:type="dcterms:W3CDTF">2013-01-25T01:44:00Z</dcterms:created>
  <dcterms:modified xsi:type="dcterms:W3CDTF">2025-04-25T02:47:18Z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KSORubyTemplateID">
    <vt:lpwstr>2</vt:lpwstr>
  </property>
  <property fmtid="{D5CDD505-2E9C-101B-9397-08002B2CF9AE}" pid="4" name="ICV">
    <vt:lpwstr>5D50EFC07552409996D415D1683E68C4</vt:lpwstr>
  </property>
</Properties>
</file>